
<file path=[Content_Types].xml><?xml version="1.0" encoding="utf-8"?>
<Types xmlns="http://schemas.openxmlformats.org/package/2006/content-types">
  <Default Extension="emf" ContentType="image/x-emf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theme/theme2.xml" ContentType="application/vnd.openxmlformats-officedocument.theme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4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7" r:id="rId4"/>
    <p:sldMasterId id="2147483830" r:id="rId5"/>
    <p:sldMasterId id="2147483843" r:id="rId6"/>
    <p:sldMasterId id="2147483847" r:id="rId7"/>
    <p:sldMasterId id="2147483851" r:id="rId8"/>
  </p:sldMasterIdLst>
  <p:notesMasterIdLst>
    <p:notesMasterId r:id="rId20"/>
  </p:notesMasterIdLst>
  <p:handoutMasterIdLst>
    <p:handoutMasterId r:id="rId21"/>
  </p:handoutMasterIdLst>
  <p:sldIdLst>
    <p:sldId id="263" r:id="rId9"/>
    <p:sldId id="750" r:id="rId10"/>
    <p:sldId id="2146847456" r:id="rId11"/>
    <p:sldId id="2146847487" r:id="rId12"/>
    <p:sldId id="2146847466" r:id="rId13"/>
    <p:sldId id="753" r:id="rId14"/>
    <p:sldId id="421" r:id="rId15"/>
    <p:sldId id="761" r:id="rId16"/>
    <p:sldId id="2146847563" r:id="rId17"/>
    <p:sldId id="2146847465" r:id="rId18"/>
    <p:sldId id="2146847561" r:id="rId19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tart / Välkommen" id="{922630E1-5094-4B7C-BF65-81BEFB62F53F}">
          <p14:sldIdLst>
            <p14:sldId id="263"/>
            <p14:sldId id="750"/>
            <p14:sldId id="2146847456"/>
            <p14:sldId id="2146847487"/>
            <p14:sldId id="2146847466"/>
            <p14:sldId id="753"/>
            <p14:sldId id="421"/>
            <p14:sldId id="761"/>
            <p14:sldId id="2146847563"/>
            <p14:sldId id="2146847465"/>
            <p14:sldId id="2146847561"/>
          </p14:sldIdLst>
        </p14:section>
        <p14:section name="Slut" id="{8BAF2EBF-3C48-4FF2-A8EE-541397B303F2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8C8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1D1F495-59BB-BC41-A66A-DFC946D9E062}" v="2" dt="2026-05-17T14:08:01.6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55" autoAdjust="0"/>
    <p:restoredTop sz="94979" autoAdjust="0"/>
  </p:normalViewPr>
  <p:slideViewPr>
    <p:cSldViewPr snapToGrid="0" showGuides="1">
      <p:cViewPr varScale="1">
        <p:scale>
          <a:sx n="105" d="100"/>
          <a:sy n="105" d="100"/>
        </p:scale>
        <p:origin x="684" y="10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 showGuides="1">
      <p:cViewPr varScale="1">
        <p:scale>
          <a:sx n="84" d="100"/>
          <a:sy n="84" d="100"/>
        </p:scale>
        <p:origin x="2976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handoutMaster" Target="handoutMasters/handoutMaster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3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7.xml"/><Relationship Id="rId23" Type="http://schemas.openxmlformats.org/officeDocument/2006/relationships/viewProps" Target="viewProps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D951DE-4340-452E-ADF6-B97CCDD84C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>
              <a:latin typeface="Georgia" panose="02040502050405020303" pitchFamily="18" charset="0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33FEFF-60F7-4479-B020-9A4DC055CAF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>
              <a:latin typeface="Georgia" panose="02040502050405020303" pitchFamily="18" charset="0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0937437-CF6E-483B-BD85-D534E4871F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5E7A50-C1A1-481A-BE2C-8F5D40F7AE39}" type="slidenum">
              <a:rPr lang="sv-SE" smtClean="0">
                <a:latin typeface="Georgia" panose="02040502050405020303" pitchFamily="18" charset="0"/>
              </a:rPr>
              <a:t>‹#›</a:t>
            </a:fld>
            <a:endParaRPr lang="sv-SE" dirty="0">
              <a:latin typeface="Georgia" panose="020405020504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645061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Georgia" panose="02040502050405020303" pitchFamily="18" charset="0"/>
              </a:defRPr>
            </a:lvl1pPr>
          </a:lstStyle>
          <a:p>
            <a:endParaRPr lang="sv-SE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Georgia" panose="02040502050405020303" pitchFamily="18" charset="0"/>
              </a:defRPr>
            </a:lvl1pPr>
          </a:lstStyle>
          <a:p>
            <a:fld id="{4689C00A-E98B-4D3D-966F-67E40EEA2846}" type="datetimeFigureOut">
              <a:rPr lang="sv-SE" smtClean="0"/>
              <a:pPr/>
              <a:t>2026-05-27</a:t>
            </a:fld>
            <a:endParaRPr lang="sv-SE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Georgia" panose="02040502050405020303" pitchFamily="18" charset="0"/>
              </a:defRPr>
            </a:lvl1pPr>
          </a:lstStyle>
          <a:p>
            <a:endParaRPr lang="sv-SE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Georgia" panose="02040502050405020303" pitchFamily="18" charset="0"/>
              </a:defRPr>
            </a:lvl1pPr>
          </a:lstStyle>
          <a:p>
            <a:fld id="{CDA9542A-FB14-4843-A197-824CFEAE5CFD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935298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Georgia" panose="02040502050405020303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FC25B8-6A37-0E42-AD12-4E95E5CB5205}" type="slidenum">
              <a:rPr lang="sv-SE" smtClean="0"/>
              <a:pPr/>
              <a:t>2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380348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0B7D38-755C-C85C-E2D5-09A1BEB843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9EC17AD9-85CC-A2CE-B0AA-6896B833564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F1D81682-F1A3-2E29-5962-84E2FFCA29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BFBAE0EA-04C7-B4C0-7D68-E8F4281B3D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FC25B8-6A37-0E42-AD12-4E95E5CB520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67474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519488A-9A8D-6F77-66FE-601E75029C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A9F060F-7A5E-7676-73E0-9D71C5DC2C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16D5D660-6043-87A4-D642-00DDCD4DFA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0BF393-1D81-D9E5-2EF8-8399B57791C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FC25B8-6A37-0E42-AD12-4E95E5CB520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8071290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36BC4D-6F0A-CB23-B4A5-0CFC0D9F81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20F60837-49EF-9F23-6C30-A064D11413A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677C72CC-C07D-EEB9-EB06-6C3E08F2E9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A25C912-E119-2157-678D-4B87760BAC1B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FC25B8-6A37-0E42-AD12-4E95E5CB520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27086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095BE-E0E6-A658-60E1-B39F1AB776B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7">
            <a:extLst>
              <a:ext uri="{FF2B5EF4-FFF2-40B4-BE49-F238E27FC236}">
                <a16:creationId xmlns:a16="http://schemas.microsoft.com/office/drawing/2014/main" id="{BEBB4AC6-AC8F-6AC5-BEFE-AC28BB19B4B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56CA5C3-E8C8-4F03-A36C-FADFEA683FEE}" type="slidenum">
              <a:rPr kumimoji="0" lang="sv-SE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eorgia" panose="02040502050405020303" pitchFamily="18" charset="0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eorgia" panose="02040502050405020303" pitchFamily="18" charset="0"/>
              <a:ea typeface="+mn-ea"/>
              <a:cs typeface="+mn-cs"/>
            </a:endParaRPr>
          </a:p>
        </p:txBody>
      </p:sp>
      <p:sp>
        <p:nvSpPr>
          <p:cNvPr id="14339" name="Rectangle 2">
            <a:extLst>
              <a:ext uri="{FF2B5EF4-FFF2-40B4-BE49-F238E27FC236}">
                <a16:creationId xmlns:a16="http://schemas.microsoft.com/office/drawing/2014/main" id="{879FEC3D-9CF4-5052-E29A-328F1EACBD8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40" name="Rectangle 3">
            <a:extLst>
              <a:ext uri="{FF2B5EF4-FFF2-40B4-BE49-F238E27FC236}">
                <a16:creationId xmlns:a16="http://schemas.microsoft.com/office/drawing/2014/main" id="{8B719661-1EA4-6F3D-0FA0-37CCF0A8BA9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348203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9C8E9-0F2D-6467-2AB3-81A9392E1A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>
            <a:extLst>
              <a:ext uri="{FF2B5EF4-FFF2-40B4-BE49-F238E27FC236}">
                <a16:creationId xmlns:a16="http://schemas.microsoft.com/office/drawing/2014/main" id="{539B556D-B4C5-CE1A-D089-6FB4539AB1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87313" y="744538"/>
            <a:ext cx="6619875" cy="3724275"/>
          </a:xfrm>
        </p:spPr>
      </p:sp>
      <p:sp>
        <p:nvSpPr>
          <p:cNvPr id="3" name="Platshållare för anteckningar 2">
            <a:extLst>
              <a:ext uri="{FF2B5EF4-FFF2-40B4-BE49-F238E27FC236}">
                <a16:creationId xmlns:a16="http://schemas.microsoft.com/office/drawing/2014/main" id="{55CE1912-4236-7023-45BE-1230D2463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D8FE4981-1F93-891D-EC52-1999788C285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1FC25B8-6A37-0E42-AD12-4E95E5CB5205}" type="slidenum">
              <a:rPr kumimoji="0" lang="sv-S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sv-S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6463062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7A33D1-4CB2-4DAA-AFE6-643B1CD8FB6C}" type="slidenum">
              <a:rPr lang="sv-SE"/>
              <a:pPr/>
              <a:t>8</a:t>
            </a:fld>
            <a:endParaRPr lang="sv-SE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5179547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75F4ED-8E59-9B2B-8A09-383A44EC1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>
            <a:extLst>
              <a:ext uri="{FF2B5EF4-FFF2-40B4-BE49-F238E27FC236}">
                <a16:creationId xmlns:a16="http://schemas.microsoft.com/office/drawing/2014/main" id="{151FB7FF-3645-083B-CA16-DA17B225C55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E7A33D1-4CB2-4DAA-AFE6-643B1CD8FB6C}" type="slidenum">
              <a:rPr lang="sv-SE"/>
              <a:pPr/>
              <a:t>9</a:t>
            </a:fld>
            <a:endParaRPr lang="sv-SE"/>
          </a:p>
        </p:txBody>
      </p:sp>
      <p:sp>
        <p:nvSpPr>
          <p:cNvPr id="16387" name="Rectangle 2">
            <a:extLst>
              <a:ext uri="{FF2B5EF4-FFF2-40B4-BE49-F238E27FC236}">
                <a16:creationId xmlns:a16="http://schemas.microsoft.com/office/drawing/2014/main" id="{D5B31581-D5E1-2AC2-9D6C-690C3D5B6C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66F5D3E4-F26E-9A91-EE22-C49965DD27A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714235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Rebecca</a:t>
            </a:r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55BFA82-BD73-4185-B828-63168F0B5499}" type="slidenum">
              <a:rPr lang="sv-SE" smtClean="0"/>
              <a:t>10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33807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>
            <a:extLst>
              <a:ext uri="{FF2B5EF4-FFF2-40B4-BE49-F238E27FC236}">
                <a16:creationId xmlns:a16="http://schemas.microsoft.com/office/drawing/2014/main" id="{6CAC2612-C8B1-42B4-8DBC-352812E7ACA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2" y="5610251"/>
            <a:ext cx="3234687" cy="11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10"/>
            <a:ext cx="9144000" cy="1828801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963440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ctr">
              <a:defRPr sz="24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00"/>
            <a:ext cx="9144000" cy="1828800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sv-SE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5EC06882-422C-4DDF-B0C6-829A566870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72" y="5610251"/>
            <a:ext cx="3234687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9834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AA255562-1BA5-47E2-B332-7AD9148213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2240"/>
            <a:ext cx="1821947" cy="67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B75322-5373-499E-AF2D-2170CC9A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519242"/>
            <a:ext cx="10515600" cy="190975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AD21B-931A-4064-8D73-165D96D91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3502800"/>
            <a:ext cx="10515600" cy="2628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D274-9D58-4C59-BF24-08319E8A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9E3EC5-5489-D949-BCE0-C64E4AD871B6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FF1B3-BEF7-476C-9C24-6F6824C2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DCECA-8742-4DDD-8038-0C0682EA7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574033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5F28-9CA8-4998-8631-C03E7886F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CC860-BB16-4E0C-B870-8B2366E75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254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F96C9-5579-4CED-A338-A836AEE06E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2263" y="0"/>
            <a:ext cx="2520000" cy="360000"/>
          </a:xfrm>
        </p:spPr>
        <p:txBody>
          <a:bodyPr/>
          <a:lstStyle/>
          <a:p>
            <a:fld id="{00CDA35F-48E7-2A45-934E-90A12C1D4723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A41CD-1A6A-456B-BCAE-4B73471B3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AF9EE-7694-4BC1-BDBC-514D317E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12263" y="0"/>
            <a:ext cx="432000" cy="360000"/>
          </a:xfrm>
        </p:spPr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9" name="Rak 5">
            <a:extLst>
              <a:ext uri="{FF2B5EF4-FFF2-40B4-BE49-F238E27FC236}">
                <a16:creationId xmlns:a16="http://schemas.microsoft.com/office/drawing/2014/main" id="{D2B6CEC0-7FA1-4DD6-9711-E98236C44181}"/>
              </a:ext>
            </a:extLst>
          </p:cNvPr>
          <p:cNvCxnSpPr>
            <a:cxnSpLocks/>
          </p:cNvCxnSpPr>
          <p:nvPr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7AD2338D-B85A-45B3-B14F-0709EED2F15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224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08974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E5D60-9FEA-4061-AE29-F7A1A0AE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D652D-D723-4261-9B8C-661B6699F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9"/>
            <a:ext cx="5181600" cy="4241481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72E162-7D8A-446C-B6C3-D85896811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254337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CDECF-AB46-421A-B3EA-954167E55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0FF352-9EEC-5749-BB16-0454542CFE40}" type="datetime1">
              <a:rPr lang="sv-SE" smtClean="0"/>
              <a:t>2026-05-27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FFB67D-8CC2-4E5B-BF93-6B7E5BF4B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F80C1-A5DA-4E08-8CAE-B47DD97A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11" name="Rak 5">
            <a:extLst>
              <a:ext uri="{FF2B5EF4-FFF2-40B4-BE49-F238E27FC236}">
                <a16:creationId xmlns:a16="http://schemas.microsoft.com/office/drawing/2014/main" id="{1DBCDB3C-6D20-4691-BDE2-381FEEBC114C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C9D6949-294D-4BB4-9664-70DCB26C7FC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224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0009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AC1DA-1DF7-4806-9BFE-693752D8E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AEAAB-6C1D-4159-B092-4584A8886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835E44-E48F-4B64-BC38-36AE1423E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85"/>
            <a:ext cx="5157787" cy="3571673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0FBBF-9493-4795-A84B-B36E220508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B4785-7E60-4E95-8686-8079389741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85"/>
            <a:ext cx="5183188" cy="3568459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2B86A-85B7-4456-A609-BB084D0B2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18EDF5-DBB4-2845-AB7B-921A7A843A8E}" type="datetime1">
              <a:rPr lang="sv-SE" smtClean="0"/>
              <a:t>2026-05-27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08846-8A71-4321-93F6-BFCE99CB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B0CCA9-80F4-4FE7-B4FD-9FB65454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13" name="Rak 5">
            <a:extLst>
              <a:ext uri="{FF2B5EF4-FFF2-40B4-BE49-F238E27FC236}">
                <a16:creationId xmlns:a16="http://schemas.microsoft.com/office/drawing/2014/main" id="{EC927C92-6210-4B4D-895A-19AADBEF8F6E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0362B491-D480-49A0-9C8D-2642CBE415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224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62565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C3FE9-5F5B-413D-B4E8-BD7E2968F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082EEB-76C9-46A2-8992-24100BBA5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5A4DCE-8FE3-B247-96AF-0D3B73F78A25}" type="datetime1">
              <a:rPr lang="sv-SE" smtClean="0"/>
              <a:t>2026-05-27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1F3176-8332-460F-839F-8C36305C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0BA3FD-78E6-4451-96E1-12B31AC3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9" name="Rak 5">
            <a:extLst>
              <a:ext uri="{FF2B5EF4-FFF2-40B4-BE49-F238E27FC236}">
                <a16:creationId xmlns:a16="http://schemas.microsoft.com/office/drawing/2014/main" id="{95DA7626-B115-4C4F-9B3C-FE5B663044E7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6A45B905-FAB7-4519-A692-CD3C1A2927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224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8443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96CBC0-C319-4952-8F5C-99292872E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F0FBCF-88AC-8949-B67C-BCF2EC0F02DA}" type="datetime1">
              <a:rPr lang="sv-SE" smtClean="0"/>
              <a:t>2026-05-27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66394A-EC6D-4B1F-8267-B06B10136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DF935-E895-4D21-A182-6E15EDC72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8" name="Rak 5">
            <a:extLst>
              <a:ext uri="{FF2B5EF4-FFF2-40B4-BE49-F238E27FC236}">
                <a16:creationId xmlns:a16="http://schemas.microsoft.com/office/drawing/2014/main" id="{97E9F04A-B552-451B-920C-ED4546809656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5BC935F5-ACDF-4ECA-9A0C-8F35071979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224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393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980A2-67AA-45AE-A4A3-02C24D5D2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FC7A9-016D-4F8D-95F8-AE268FFCD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50925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E2521-9433-4ED7-A38E-EB976F0B3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4022563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DAEBBB-5F59-4CE5-8F95-88A1C1885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74608-92C9-434B-8544-3208BB35DCF2}" type="datetime1">
              <a:rPr lang="sv-SE" smtClean="0"/>
              <a:t>2026-05-27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D4F3F-4FD6-423B-8630-867536633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6012F-A692-4BBB-B0E2-A40D6C391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26" name="Rak 5">
            <a:extLst>
              <a:ext uri="{FF2B5EF4-FFF2-40B4-BE49-F238E27FC236}">
                <a16:creationId xmlns:a16="http://schemas.microsoft.com/office/drawing/2014/main" id="{125440BF-FF8E-4F55-AC91-862AB2B62D8D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EF03451-BC14-4473-990F-4190E39B8B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224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4279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48F90-6F0B-4082-A03A-25C0D0EEE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BE1322-944E-410B-A503-071D16B244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509253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sv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6F69F-E2CD-4CAC-B28E-04F7F59CDF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4022563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D6119C-D6E1-438D-B01E-CF6E63D02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4F72D9-286E-964E-BA9B-88FD96731DFB}" type="datetime1">
              <a:rPr lang="sv-SE" smtClean="0"/>
              <a:t>2026-05-27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2FECA-0FDF-4E93-B1B1-6CF623CF2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55D90-D9E3-425D-B3DC-406845F9C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8" name="Rak 5">
            <a:extLst>
              <a:ext uri="{FF2B5EF4-FFF2-40B4-BE49-F238E27FC236}">
                <a16:creationId xmlns:a16="http://schemas.microsoft.com/office/drawing/2014/main" id="{65E233A8-C457-415A-B25B-AC4916975090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BBD564E-3114-43F0-A6F3-FEFE2A009F7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224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64772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7040-A9FD-4D9F-927E-3D89FFE81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3F4497-9EDB-4DEA-8405-69C17F3AB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985C7-46FC-4066-B9D3-B0D0DB803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F4277-1BD6-1240-AAD0-65935E6CBF95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83B8B-54A4-4A15-BB63-FCDC3A44F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9CEAC-1427-4BEA-8982-30CAE04DC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77098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B31E45-D6F3-4F73-BEDF-5BEDAFC5A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7266AE-17DB-428F-A2F6-8D0CA1386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4654A-FDE6-4601-9D75-FA956B136D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03000" y="5049000"/>
            <a:ext cx="1818000" cy="360000"/>
          </a:xfrm>
        </p:spPr>
        <p:txBody>
          <a:bodyPr/>
          <a:lstStyle/>
          <a:p>
            <a:fld id="{4B98A6E5-0D9D-2141-B56F-A6CE8E48A1F2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8F030-2FCB-40E4-B64D-2629C80F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852000" y="1980000"/>
            <a:ext cx="4320000" cy="360000"/>
          </a:xfrm>
        </p:spPr>
        <p:txBody>
          <a:bodyPr lIns="180000"/>
          <a:lstStyle/>
          <a:p>
            <a:r>
              <a:rPr lang="sv-SE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C8C35-D10B-42B0-92F4-58D676FE1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11652000" y="6318000"/>
            <a:ext cx="720000" cy="360000"/>
          </a:xfrm>
        </p:spPr>
        <p:txBody>
          <a:bodyPr rIns="180000"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661388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Rak 8"/>
          <p:cNvCxnSpPr/>
          <p:nvPr userDrawn="1"/>
        </p:nvCxnSpPr>
        <p:spPr>
          <a:xfrm>
            <a:off x="904613" y="6120611"/>
            <a:ext cx="10325607" cy="0"/>
          </a:xfrm>
          <a:prstGeom prst="line">
            <a:avLst/>
          </a:prstGeom>
          <a:ln w="9525" cmpd="sng"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" name="Bildobjekt 2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3435" y="6255786"/>
            <a:ext cx="1966848" cy="369724"/>
          </a:xfrm>
          <a:prstGeom prst="rect">
            <a:avLst/>
          </a:prstGeom>
        </p:spPr>
      </p:pic>
      <p:sp>
        <p:nvSpPr>
          <p:cNvPr id="4" name="Rubrik 3"/>
          <p:cNvSpPr>
            <a:spLocks noGrp="1"/>
          </p:cNvSpPr>
          <p:nvPr>
            <p:ph type="title"/>
          </p:nvPr>
        </p:nvSpPr>
        <p:spPr>
          <a:xfrm>
            <a:off x="913435" y="999226"/>
            <a:ext cx="10316784" cy="831131"/>
          </a:xfrm>
          <a:prstGeom prst="rect">
            <a:avLst/>
          </a:prstGeom>
        </p:spPr>
        <p:txBody>
          <a:bodyPr vert="horz">
            <a:normAutofit/>
          </a:bodyPr>
          <a:lstStyle>
            <a:lvl1pPr algn="l">
              <a:defRPr sz="3600"/>
            </a:lvl1pPr>
          </a:lstStyle>
          <a:p>
            <a:r>
              <a:rPr lang="sv-SE"/>
              <a:t>Klicka här för att ändra format</a:t>
            </a:r>
          </a:p>
        </p:txBody>
      </p:sp>
      <p:sp>
        <p:nvSpPr>
          <p:cNvPr id="17" name="Platshållare för datum 3"/>
          <p:cNvSpPr>
            <a:spLocks noGrp="1"/>
          </p:cNvSpPr>
          <p:nvPr>
            <p:ph type="dt" sz="half" idx="10"/>
          </p:nvPr>
        </p:nvSpPr>
        <p:spPr>
          <a:xfrm>
            <a:off x="8882792" y="361000"/>
            <a:ext cx="1908257" cy="264685"/>
          </a:xfrm>
          <a:prstGeom prst="rect">
            <a:avLst/>
          </a:prstGeom>
        </p:spPr>
        <p:txBody>
          <a:bodyPr/>
          <a:lstStyle>
            <a:lvl1pPr algn="r">
              <a:defRPr sz="1100" cap="all"/>
            </a:lvl1pPr>
          </a:lstStyle>
          <a:p>
            <a:fld id="{7603FDD9-CEAA-479C-8583-CFB81119DFDD}" type="datetime3">
              <a:rPr lang="en-US" smtClean="0"/>
              <a:t>27 May 2026</a:t>
            </a:fld>
            <a:endParaRPr lang="sv-SE" dirty="0"/>
          </a:p>
        </p:txBody>
      </p:sp>
      <p:sp>
        <p:nvSpPr>
          <p:cNvPr id="18" name="Platshållare för bildnummer 5"/>
          <p:cNvSpPr>
            <a:spLocks noGrp="1"/>
          </p:cNvSpPr>
          <p:nvPr>
            <p:ph type="sldNum" sz="quarter" idx="12"/>
          </p:nvPr>
        </p:nvSpPr>
        <p:spPr>
          <a:xfrm>
            <a:off x="10616347" y="361655"/>
            <a:ext cx="738379" cy="264685"/>
          </a:xfrm>
          <a:prstGeom prst="rect">
            <a:avLst/>
          </a:prstGeom>
        </p:spPr>
        <p:txBody>
          <a:bodyPr/>
          <a:lstStyle>
            <a:lvl1pPr algn="r">
              <a:defRPr sz="1100"/>
            </a:lvl1pPr>
          </a:lstStyle>
          <a:p>
            <a:fld id="{80A4C9D9-979F-D94A-9054-C3B7EAD37AEB}" type="slidenum">
              <a:rPr lang="sv-SE" smtClean="0"/>
              <a:pPr/>
              <a:t>‹#›</a:t>
            </a:fld>
            <a:endParaRPr lang="sv-SE" dirty="0"/>
          </a:p>
        </p:txBody>
      </p:sp>
      <p:sp>
        <p:nvSpPr>
          <p:cNvPr id="19" name="Platshållare för sidfot 4"/>
          <p:cNvSpPr>
            <a:spLocks noGrp="1"/>
          </p:cNvSpPr>
          <p:nvPr>
            <p:ph type="ftr" sz="quarter" idx="11"/>
          </p:nvPr>
        </p:nvSpPr>
        <p:spPr>
          <a:xfrm>
            <a:off x="791151" y="361000"/>
            <a:ext cx="7782556" cy="265340"/>
          </a:xfrm>
          <a:prstGeom prst="rect">
            <a:avLst/>
          </a:prstGeom>
        </p:spPr>
        <p:txBody>
          <a:bodyPr anchor="b"/>
          <a:lstStyle>
            <a:lvl1pPr>
              <a:defRPr sz="1100"/>
            </a:lvl1pPr>
          </a:lstStyle>
          <a:p>
            <a:r>
              <a:rPr lang="sv-SE"/>
              <a:t>Titel/föreläsare</a:t>
            </a:r>
            <a:endParaRPr lang="sv-SE" dirty="0"/>
          </a:p>
        </p:txBody>
      </p:sp>
      <p:sp>
        <p:nvSpPr>
          <p:cNvPr id="20" name="Platshållare för text 2"/>
          <p:cNvSpPr>
            <a:spLocks noGrp="1"/>
          </p:cNvSpPr>
          <p:nvPr>
            <p:ph type="body" sz="quarter" idx="13"/>
          </p:nvPr>
        </p:nvSpPr>
        <p:spPr>
          <a:xfrm>
            <a:off x="913435" y="1830357"/>
            <a:ext cx="10316783" cy="4066288"/>
          </a:xfrm>
          <a:prstGeom prst="rect">
            <a:avLst/>
          </a:prstGeom>
        </p:spPr>
        <p:txBody>
          <a:bodyPr vert="horz"/>
          <a:lstStyle>
            <a:lvl1pPr>
              <a:spcBef>
                <a:spcPts val="900"/>
              </a:spcBef>
              <a:defRPr sz="2400" b="0" i="0">
                <a:latin typeface="Georgia"/>
                <a:cs typeface="Georgia"/>
              </a:defRPr>
            </a:lvl1pPr>
            <a:lvl2pPr>
              <a:spcBef>
                <a:spcPts val="900"/>
              </a:spcBef>
              <a:defRPr sz="2400" b="0" i="0">
                <a:latin typeface="Georgia"/>
                <a:cs typeface="Georgia"/>
              </a:defRPr>
            </a:lvl2pPr>
            <a:lvl3pPr>
              <a:spcBef>
                <a:spcPts val="900"/>
              </a:spcBef>
              <a:defRPr sz="2400" b="0" i="0">
                <a:latin typeface="Georgia"/>
                <a:cs typeface="Georgia"/>
              </a:defRPr>
            </a:lvl3pPr>
            <a:lvl4pPr>
              <a:spcBef>
                <a:spcPts val="900"/>
              </a:spcBef>
              <a:defRPr sz="2400" b="0" i="0">
                <a:latin typeface="Georgia"/>
                <a:cs typeface="Georgia"/>
              </a:defRPr>
            </a:lvl4pPr>
            <a:lvl5pPr>
              <a:spcBef>
                <a:spcPts val="900"/>
              </a:spcBef>
              <a:defRPr sz="2400" b="0" i="0">
                <a:latin typeface="Georgia"/>
                <a:cs typeface="Georgia"/>
              </a:defRPr>
            </a:lvl5pPr>
          </a:lstStyle>
          <a:p>
            <a:pPr lvl="0"/>
            <a:r>
              <a:rPr lang="sv-SE" dirty="0"/>
              <a:t>Klicka här för att ändra format på bakgrundstexten</a:t>
            </a:r>
          </a:p>
          <a:p>
            <a:pPr lvl="1"/>
            <a:r>
              <a:rPr lang="sv-SE" dirty="0"/>
              <a:t>Nivå två</a:t>
            </a:r>
          </a:p>
          <a:p>
            <a:pPr lvl="2"/>
            <a:r>
              <a:rPr lang="sv-SE" dirty="0"/>
              <a:t>Nivå tre</a:t>
            </a:r>
          </a:p>
          <a:p>
            <a:pPr lvl="3"/>
            <a:r>
              <a:rPr lang="sv-SE" dirty="0"/>
              <a:t>Nivå fyra</a:t>
            </a:r>
          </a:p>
          <a:p>
            <a:pPr lvl="4"/>
            <a:r>
              <a:rPr lang="sv-SE" dirty="0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42389023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>
            <a:extLst>
              <a:ext uri="{FF2B5EF4-FFF2-40B4-BE49-F238E27FC236}">
                <a16:creationId xmlns:a16="http://schemas.microsoft.com/office/drawing/2014/main" id="{6E583304-1B26-4F40-85EB-2BBCFC8905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" y="5610255"/>
            <a:ext cx="3234687" cy="11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10"/>
            <a:ext cx="9144000" cy="1828801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22133586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00"/>
            <a:ext cx="9144000" cy="1828800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81AD0E7-7BAB-4DBC-97D9-D958CAF59DA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" y="5610255"/>
            <a:ext cx="3234687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5494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B2083048-DEF2-45EE-9ADC-1B9A3314BD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821947" cy="673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BB75322-5373-499E-AF2D-2170CC9A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519242"/>
            <a:ext cx="10515600" cy="190975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AD21B-931A-4064-8D73-165D96D91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3502800"/>
            <a:ext cx="10515600" cy="2628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D274-9D58-4C59-BF24-08319E8A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BF95F-B55B-BD44-BF3B-AED284C031EF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FF1B3-BEF7-476C-9C24-6F6824C2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DCECA-8742-4DDD-8038-0C0682EA7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79554680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BD5F28-9CA8-4998-8631-C03E7886F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3CC860-BB16-4E0C-B870-8B2366E75A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6"/>
            <a:ext cx="10515600" cy="4254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B2F96C9-5579-4CED-A338-A836AEE06E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6C91F0-EB9A-3248-9FF8-1945728814FB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5A41CD-1A6A-456B-BCAE-4B73471B3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8AF9EE-7694-4BC1-BDBC-514D317EEE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9" name="Rak 5">
            <a:extLst>
              <a:ext uri="{FF2B5EF4-FFF2-40B4-BE49-F238E27FC236}">
                <a16:creationId xmlns:a16="http://schemas.microsoft.com/office/drawing/2014/main" id="{D2B6CEC0-7FA1-4DD6-9711-E98236C44181}"/>
              </a:ext>
            </a:extLst>
          </p:cNvPr>
          <p:cNvCxnSpPr>
            <a:cxnSpLocks/>
          </p:cNvCxnSpPr>
          <p:nvPr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5EF96D78-7046-4339-A27B-A2E54F7E7B9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967630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BE5D60-9FEA-4061-AE29-F7A1A0AE66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AD652D-D723-4261-9B8C-661B6699F9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9"/>
            <a:ext cx="5181600" cy="4241481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72E162-7D8A-446C-B6C3-D858968114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25433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6CCDECF-AB46-421A-B3EA-954167E55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30774B-708E-934B-9F0C-59163127D31F}" type="datetime1">
              <a:rPr lang="sv-SE" smtClean="0"/>
              <a:t>2026-05-27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0FFB67D-8CC2-4E5B-BF93-6B7E5BF4B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AF80C1-A5DA-4E08-8CAE-B47DD97A3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11" name="Rak 5">
            <a:extLst>
              <a:ext uri="{FF2B5EF4-FFF2-40B4-BE49-F238E27FC236}">
                <a16:creationId xmlns:a16="http://schemas.microsoft.com/office/drawing/2014/main" id="{1DBCDB3C-6D20-4691-BDE2-381FEEBC114C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16BE1A0F-94CD-4198-BF55-0444B608B4A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14914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AC1DA-1DF7-4806-9BFE-693752D8E5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0AEAAB-6C1D-4159-B092-4584A8886A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B835E44-E48F-4B64-BC38-36AE1423EE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85"/>
            <a:ext cx="5157787" cy="35716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40FBBF-9493-4795-A84B-B36E220508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800" b="1">
                <a:latin typeface="+mj-lt"/>
              </a:defRPr>
            </a:lvl1pPr>
            <a:lvl2pPr marL="457167" indent="0">
              <a:buNone/>
              <a:defRPr sz="2000" b="1"/>
            </a:lvl2pPr>
            <a:lvl3pPr marL="914332" indent="0">
              <a:buNone/>
              <a:defRPr sz="1800" b="1"/>
            </a:lvl3pPr>
            <a:lvl4pPr marL="1371498" indent="0">
              <a:buNone/>
              <a:defRPr sz="1600" b="1"/>
            </a:lvl4pPr>
            <a:lvl5pPr marL="1828664" indent="0">
              <a:buNone/>
              <a:defRPr sz="1600" b="1"/>
            </a:lvl5pPr>
            <a:lvl6pPr marL="2285830" indent="0">
              <a:buNone/>
              <a:defRPr sz="1600" b="1"/>
            </a:lvl6pPr>
            <a:lvl7pPr marL="2742994" indent="0">
              <a:buNone/>
              <a:defRPr sz="1600" b="1"/>
            </a:lvl7pPr>
            <a:lvl8pPr marL="3200160" indent="0">
              <a:buNone/>
              <a:defRPr sz="1600" b="1"/>
            </a:lvl8pPr>
            <a:lvl9pPr marL="3657327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7B4785-7E60-4E95-8686-80793897419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85"/>
            <a:ext cx="5183188" cy="35684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352B86A-85B7-4456-A609-BB084D0B26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542B95-B1FA-7D42-A6A4-C36DFBE658F1}" type="datetime1">
              <a:rPr lang="sv-SE" smtClean="0"/>
              <a:t>2026-05-27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C08846-8A71-4321-93F6-BFCE99CB4A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AB0CCA9-80F4-4FE7-B4FD-9FB654545F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13" name="Rak 5">
            <a:extLst>
              <a:ext uri="{FF2B5EF4-FFF2-40B4-BE49-F238E27FC236}">
                <a16:creationId xmlns:a16="http://schemas.microsoft.com/office/drawing/2014/main" id="{EC927C92-6210-4B4D-895A-19AADBEF8F6E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272B713E-9B25-4551-8C9B-6BC99E5E4EF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974271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C3FE9-5F5B-413D-B4E8-BD7E2968FF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082EEB-76C9-46A2-8992-24100BBA5F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4C1D2B-4035-234A-82EC-B82624A56922}" type="datetime1">
              <a:rPr lang="sv-SE" smtClean="0"/>
              <a:t>2026-05-27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71F3176-8332-460F-839F-8C36305CF8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0BA3FD-78E6-4451-96E1-12B31AC3B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9" name="Rak 5">
            <a:extLst>
              <a:ext uri="{FF2B5EF4-FFF2-40B4-BE49-F238E27FC236}">
                <a16:creationId xmlns:a16="http://schemas.microsoft.com/office/drawing/2014/main" id="{95DA7626-B115-4C4F-9B3C-FE5B663044E7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FB99031-EEFF-4AFA-A3F5-072DD362F06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264757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F96CBC0-C319-4952-8F5C-99292872E2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C37972-D288-BB44-91D0-EB738CCCE7C5}" type="datetime1">
              <a:rPr lang="sv-SE" smtClean="0"/>
              <a:t>2026-05-27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66394A-EC6D-4B1F-8267-B06B10136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D7DF935-E895-4D21-A182-6E15EDC728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8" name="Rak 5">
            <a:extLst>
              <a:ext uri="{FF2B5EF4-FFF2-40B4-BE49-F238E27FC236}">
                <a16:creationId xmlns:a16="http://schemas.microsoft.com/office/drawing/2014/main" id="{97E9F04A-B552-451B-920C-ED4546809656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A56AFAAA-8AD3-4AB3-8A46-2BD9683914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67049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8980A2-67AA-45AE-A4A3-02C24D5D2D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3FC7A9-016D-4F8D-95F8-AE268FFCD5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9"/>
            <a:ext cx="6172200" cy="509253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9E2521-9433-4ED7-A38E-EB976F0B35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4022563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DAEBBB-5F59-4CE5-8F95-88A1C18853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60C90C-8971-EF4E-B02C-95FAA0D0FFFE}" type="datetime1">
              <a:rPr lang="sv-SE" smtClean="0"/>
              <a:t>2026-05-27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2D4F3F-4FD6-423B-8630-8675366330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6012F-A692-4BBB-B0E2-A40D6C3917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26" name="Rak 5">
            <a:extLst>
              <a:ext uri="{FF2B5EF4-FFF2-40B4-BE49-F238E27FC236}">
                <a16:creationId xmlns:a16="http://schemas.microsoft.com/office/drawing/2014/main" id="{125440BF-FF8E-4F55-AC91-862AB2B62D8D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945A0DCF-3090-4EFD-A929-4799EE64971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413611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B48F90-6F0B-4082-A03A-25C0D0EEE6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BBE1322-944E-410B-A503-071D16B244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9"/>
            <a:ext cx="6172200" cy="5092533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167" indent="0">
              <a:buNone/>
              <a:defRPr sz="2800"/>
            </a:lvl2pPr>
            <a:lvl3pPr marL="914332" indent="0">
              <a:buNone/>
              <a:defRPr sz="2400"/>
            </a:lvl3pPr>
            <a:lvl4pPr marL="1371498" indent="0">
              <a:buNone/>
              <a:defRPr sz="2000"/>
            </a:lvl4pPr>
            <a:lvl5pPr marL="1828664" indent="0">
              <a:buNone/>
              <a:defRPr sz="2000"/>
            </a:lvl5pPr>
            <a:lvl6pPr marL="2285830" indent="0">
              <a:buNone/>
              <a:defRPr sz="2000"/>
            </a:lvl6pPr>
            <a:lvl7pPr marL="2742994" indent="0">
              <a:buNone/>
              <a:defRPr sz="2000"/>
            </a:lvl7pPr>
            <a:lvl8pPr marL="3200160" indent="0">
              <a:buNone/>
              <a:defRPr sz="2000"/>
            </a:lvl8pPr>
            <a:lvl9pPr marL="3657327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sv-S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96F69F-E2CD-4CAC-B28E-04F7F59CDF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2"/>
            <a:ext cx="3932237" cy="4022563"/>
          </a:xfrm>
        </p:spPr>
        <p:txBody>
          <a:bodyPr/>
          <a:lstStyle>
            <a:lvl1pPr marL="0" indent="0">
              <a:buNone/>
              <a:defRPr sz="1600"/>
            </a:lvl1pPr>
            <a:lvl2pPr marL="457167" indent="0">
              <a:buNone/>
              <a:defRPr sz="1400"/>
            </a:lvl2pPr>
            <a:lvl3pPr marL="914332" indent="0">
              <a:buNone/>
              <a:defRPr sz="1200"/>
            </a:lvl3pPr>
            <a:lvl4pPr marL="1371498" indent="0">
              <a:buNone/>
              <a:defRPr sz="1000"/>
            </a:lvl4pPr>
            <a:lvl5pPr marL="1828664" indent="0">
              <a:buNone/>
              <a:defRPr sz="1000"/>
            </a:lvl5pPr>
            <a:lvl6pPr marL="2285830" indent="0">
              <a:buNone/>
              <a:defRPr sz="1000"/>
            </a:lvl6pPr>
            <a:lvl7pPr marL="2742994" indent="0">
              <a:buNone/>
              <a:defRPr sz="1000"/>
            </a:lvl7pPr>
            <a:lvl8pPr marL="3200160" indent="0">
              <a:buNone/>
              <a:defRPr sz="1000"/>
            </a:lvl8pPr>
            <a:lvl9pPr marL="3657327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D6119C-D6E1-438D-B01E-CF6E63D023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832A0-2CFD-644F-BD8C-BAB43049BD0D}" type="datetime1">
              <a:rPr lang="sv-SE" smtClean="0"/>
              <a:t>2026-05-27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2FECA-0FDF-4E93-B1B1-6CF623CF2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155D90-D9E3-425D-B3DC-406845F9C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cxnSp>
        <p:nvCxnSpPr>
          <p:cNvPr id="8" name="Rak 5">
            <a:extLst>
              <a:ext uri="{FF2B5EF4-FFF2-40B4-BE49-F238E27FC236}">
                <a16:creationId xmlns:a16="http://schemas.microsoft.com/office/drawing/2014/main" id="{65E233A8-C457-415A-B25B-AC4916975090}"/>
              </a:ext>
            </a:extLst>
          </p:cNvPr>
          <p:cNvCxnSpPr>
            <a:cxnSpLocks/>
          </p:cNvCxnSpPr>
          <p:nvPr userDrawn="1"/>
        </p:nvCxnSpPr>
        <p:spPr>
          <a:xfrm>
            <a:off x="180000" y="6079962"/>
            <a:ext cx="11833200" cy="321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01FF50F7-D655-41A2-BC16-00FE7DA2E0C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88635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C37040-A9FD-4D9F-927E-3D89FFE81C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03F4497-9EDB-4DEA-8405-69C17F3ABC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02985C7-46FC-4066-B9D3-B0D0DB8037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C5332-F8EF-D747-84F5-41EC7F4D80EB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D83B8B-54A4-4A15-BB63-FCDC3A44F5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F9CEAC-1427-4BEA-8982-30CAE04DC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428918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AB31E45-D6F3-4F73-BEDF-5BEDAFC5A51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v-S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37266AE-17DB-428F-A2F6-8D0CA1386F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v-S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F4654A-FDE6-4601-9D75-FA956B136D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 rot="5400000">
            <a:off x="11103000" y="5049000"/>
            <a:ext cx="1818000" cy="360000"/>
          </a:xfrm>
        </p:spPr>
        <p:txBody>
          <a:bodyPr/>
          <a:lstStyle/>
          <a:p>
            <a:fld id="{211D9AE3-A423-8742-B4C0-9764EAD5374F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C8F030-2FCB-40E4-B64D-2629C80F11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 rot="5400000">
            <a:off x="9852000" y="1980000"/>
            <a:ext cx="4320000" cy="360000"/>
          </a:xfrm>
        </p:spPr>
        <p:txBody>
          <a:bodyPr lIns="180000"/>
          <a:lstStyle/>
          <a:p>
            <a:r>
              <a:rPr lang="sv-SE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6C8C35-D10B-42B0-92F4-58D676FE10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 rot="5400000">
            <a:off x="11652000" y="6318000"/>
            <a:ext cx="720000" cy="360000"/>
          </a:xfrm>
        </p:spPr>
        <p:txBody>
          <a:bodyPr rIns="180000"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2127271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10"/>
            <a:ext cx="9144000" cy="1828801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C37EAE2-8A23-448F-AA63-B069AFFED83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" y="5610255"/>
            <a:ext cx="3234687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555027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00"/>
            <a:ext cx="9144000" cy="1828800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57A20B6-E146-4698-A374-15BF4447FC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" y="5610255"/>
            <a:ext cx="3234687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90929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5322-5373-499E-AF2D-2170CC9A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519242"/>
            <a:ext cx="10515600" cy="190975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AD21B-931A-4064-8D73-165D96D91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3502800"/>
            <a:ext cx="10515600" cy="2628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D274-9D58-4C59-BF24-08319E8A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B74D3-F59C-F04F-B2BF-868C08E9472E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FF1B3-BEF7-476C-9C24-6F6824C2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DCECA-8742-4DDD-8038-0C0682EA7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D558F2B-047C-44C8-8836-291D59B3927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762126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10"/>
            <a:ext cx="9144000" cy="1828801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CAF4EFE-5EE9-43C1-A8AB-7E974731F3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" y="5610255"/>
            <a:ext cx="3234687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40109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00"/>
            <a:ext cx="9144000" cy="1828800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A6C88FC-9571-41CD-B7A0-6628FDB053D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" y="5610255"/>
            <a:ext cx="3234687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04401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5322-5373-499E-AF2D-2170CC9A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519242"/>
            <a:ext cx="10515600" cy="190975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AD21B-931A-4064-8D73-165D96D91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3502800"/>
            <a:ext cx="10515600" cy="2628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D274-9D58-4C59-BF24-08319E8A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9D64FD-419D-374B-9D7A-1C2F22067C0C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FF1B3-BEF7-476C-9C24-6F6824C2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DCECA-8742-4DDD-8038-0C0682EA7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222F705-69E4-4DA1-B749-14C037F863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05854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l">
              <a:defRPr sz="60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10"/>
            <a:ext cx="9144000" cy="1828801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  <a:endParaRPr lang="sv-S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9CF9593-428D-414D-8F00-F6149322F54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" y="5610255"/>
            <a:ext cx="3234687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219522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6DC8CC-6DA1-44E1-AA32-45B9D76EB5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73"/>
            <a:ext cx="9144000" cy="2306637"/>
          </a:xfrm>
        </p:spPr>
        <p:txBody>
          <a:bodyPr anchor="b">
            <a:normAutofit/>
          </a:bodyPr>
          <a:lstStyle>
            <a:lvl1pPr algn="ctr">
              <a:defRPr sz="2400"/>
            </a:lvl1pPr>
          </a:lstStyle>
          <a:p>
            <a:r>
              <a:rPr lang="en-US"/>
              <a:t>Click to edit Master title style</a:t>
            </a:r>
            <a:endParaRPr lang="sv-SE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186BF-7340-4334-86FF-20FAAF566C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502800"/>
            <a:ext cx="9144000" cy="1828800"/>
          </a:xfrm>
        </p:spPr>
        <p:txBody>
          <a:bodyPr>
            <a:noAutofit/>
          </a:bodyPr>
          <a:lstStyle>
            <a:lvl1pPr marL="0" indent="0" algn="ctr">
              <a:buNone/>
              <a:defRPr sz="6000">
                <a:latin typeface="+mj-lt"/>
              </a:defRPr>
            </a:lvl1pPr>
            <a:lvl2pPr marL="457167" indent="0" algn="ctr">
              <a:buNone/>
              <a:defRPr sz="2000"/>
            </a:lvl2pPr>
            <a:lvl3pPr marL="914332" indent="0" algn="ctr">
              <a:buNone/>
              <a:defRPr sz="1800"/>
            </a:lvl3pPr>
            <a:lvl4pPr marL="1371498" indent="0" algn="ctr">
              <a:buNone/>
              <a:defRPr sz="1600"/>
            </a:lvl4pPr>
            <a:lvl5pPr marL="1828664" indent="0" algn="ctr">
              <a:buNone/>
              <a:defRPr sz="1600"/>
            </a:lvl5pPr>
            <a:lvl6pPr marL="2285830" indent="0" algn="ctr">
              <a:buNone/>
              <a:defRPr sz="1600"/>
            </a:lvl6pPr>
            <a:lvl7pPr marL="2742994" indent="0" algn="ctr">
              <a:buNone/>
              <a:defRPr sz="1600"/>
            </a:lvl7pPr>
            <a:lvl8pPr marL="3200160" indent="0" algn="ctr">
              <a:buNone/>
              <a:defRPr sz="1600"/>
            </a:lvl8pPr>
            <a:lvl9pPr marL="3657327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sv-SE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A102893-FD81-43BA-A2B3-7CFB54B334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8" y="5610255"/>
            <a:ext cx="3234687" cy="1195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167034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B75322-5373-499E-AF2D-2170CC9A00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519242"/>
            <a:ext cx="10515600" cy="1909758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0AD21B-931A-4064-8D73-165D96D916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3502800"/>
            <a:ext cx="10515600" cy="2628000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BD9D274-9D58-4C59-BF24-08319E8A82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1785A4-AD73-474D-B4B2-78F8A659C02B}" type="datetime1">
              <a:rPr lang="sv-SE" smtClean="0"/>
              <a:t>2026-05-27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AFF1B3-BEF7-476C-9C24-6F6824C23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sv-SE"/>
              <a:t>LiU PowerPoint-mall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5ADCECA-8742-4DDD-8038-0C0682EA79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05C8B6-EC5E-42D9-8D75-1E05D6428564}" type="slidenum">
              <a:rPr lang="sv-SE" smtClean="0"/>
              <a:t>‹#›</a:t>
            </a:fld>
            <a:endParaRPr lang="sv-SE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DC6314A-AE8B-433D-97F4-359A2229F2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0" y="6130800"/>
            <a:ext cx="1821947" cy="67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64408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8.xml"/><Relationship Id="rId2" Type="http://schemas.openxmlformats.org/officeDocument/2006/relationships/slideLayout" Target="../slideLayouts/slideLayout27.xml"/><Relationship Id="rId1" Type="http://schemas.openxmlformats.org/officeDocument/2006/relationships/slideLayout" Target="../slideLayouts/slideLayout26.xml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1.xml"/><Relationship Id="rId2" Type="http://schemas.openxmlformats.org/officeDocument/2006/relationships/slideLayout" Target="../slideLayouts/slideLayout30.xml"/><Relationship Id="rId1" Type="http://schemas.openxmlformats.org/officeDocument/2006/relationships/slideLayout" Target="../slideLayouts/slideLayout29.xml"/><Relationship Id="rId4" Type="http://schemas.openxmlformats.org/officeDocument/2006/relationships/theme" Target="../theme/theme4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4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4" Type="http://schemas.openxmlformats.org/officeDocument/2006/relationships/theme" Target="../theme/theme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40FA7-E471-44B9-9D5D-7D0B44EE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0C30D-C99C-4CD5-B7FD-541C85BFE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05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C0C72-79A0-4655-B207-9739A6842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92263" y="-5129"/>
            <a:ext cx="25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CD4BD850-CAA5-514C-A06D-3B3E5FDDFFCE}" type="datetime1">
              <a:rPr lang="sv-SE" smtClean="0"/>
              <a:t>2026-05-27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00D10-5EE3-4AEB-8900-1A07916BE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4563" y="0"/>
            <a:ext cx="43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l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sv-SE"/>
              <a:t>LiU PowerPoint-mall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A2BB8-8F26-4AF0-AE95-D41EE971F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2263" y="0"/>
            <a:ext cx="432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/>
                </a:solidFill>
                <a:latin typeface="+mj-lt"/>
              </a:defRPr>
            </a:lvl1pPr>
          </a:lstStyle>
          <a:p>
            <a:fld id="{1D05C8B6-EC5E-42D9-8D75-1E05D6428564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732410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8" r:id="rId1"/>
    <p:sldLayoutId id="2147483859" r:id="rId2"/>
    <p:sldLayoutId id="2147483860" r:id="rId3"/>
    <p:sldLayoutId id="2147483821" r:id="rId4"/>
    <p:sldLayoutId id="2147483822" r:id="rId5"/>
    <p:sldLayoutId id="2147483823" r:id="rId6"/>
    <p:sldLayoutId id="2147483824" r:id="rId7"/>
    <p:sldLayoutId id="2147483825" r:id="rId8"/>
    <p:sldLayoutId id="2147483826" r:id="rId9"/>
    <p:sldLayoutId id="2147483827" r:id="rId10"/>
    <p:sldLayoutId id="2147483828" r:id="rId11"/>
    <p:sldLayoutId id="2147483829" r:id="rId12"/>
    <p:sldLayoutId id="2147483864" r:id="rId13"/>
  </p:sldLayoutIdLst>
  <p:hf sldNum="0"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595" userDrawn="1">
          <p15:clr>
            <a:srgbClr val="F26B43"/>
          </p15:clr>
        </p15:guide>
        <p15:guide id="12" pos="7083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40FA7-E471-44B9-9D5D-7D0B44EE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0C30D-C99C-4CD5-B7FD-541C85BFE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05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C0C72-79A0-4655-B207-9739A6842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92263" y="0"/>
            <a:ext cx="25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2877D65-D857-5C4D-9EFB-2CC0EF7F3B59}" type="datetime1">
              <a:rPr lang="sv-SE" smtClean="0"/>
              <a:t>2026-05-27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00D10-5EE3-4AEB-8900-1A07916BE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4563" y="0"/>
            <a:ext cx="43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sv-SE"/>
              <a:t>LiU PowerPoint-mall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A2BB8-8F26-4AF0-AE95-D41EE971F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2263" y="0"/>
            <a:ext cx="432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D05C8B6-EC5E-42D9-8D75-1E05D6428564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94817338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5" r:id="rId1"/>
    <p:sldLayoutId id="2147483856" r:id="rId2"/>
    <p:sldLayoutId id="2147483857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842" r:id="rId12"/>
  </p:sldLayoutIdLst>
  <p:hf sldNum="0"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595" userDrawn="1">
          <p15:clr>
            <a:srgbClr val="F26B43"/>
          </p15:clr>
        </p15:guide>
        <p15:guide id="12" pos="7083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B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40FA7-E471-44B9-9D5D-7D0B44EE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0C30D-C99C-4CD5-B7FD-541C85BFE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05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C0C72-79A0-4655-B207-9739A6842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92263" y="0"/>
            <a:ext cx="25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6031D8A9-4BCF-F44B-A5F5-69D4D7F0BBCD}" type="datetime1">
              <a:rPr lang="sv-SE" smtClean="0"/>
              <a:t>2026-05-27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00D10-5EE3-4AEB-8900-1A07916BE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4563" y="0"/>
            <a:ext cx="43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sv-SE"/>
              <a:t>LiU PowerPoint-mall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A2BB8-8F26-4AF0-AE95-D41EE971F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2263" y="0"/>
            <a:ext cx="432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D05C8B6-EC5E-42D9-8D75-1E05D6428564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06791270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4" r:id="rId1"/>
    <p:sldLayoutId id="2147483845" r:id="rId2"/>
    <p:sldLayoutId id="2147483846" r:id="rId3"/>
  </p:sldLayoutIdLst>
  <p:hf sldNum="0"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595" userDrawn="1">
          <p15:clr>
            <a:srgbClr val="F26B43"/>
          </p15:clr>
        </p15:guide>
        <p15:guide id="12" pos="7083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17C7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40FA7-E471-44B9-9D5D-7D0B44EE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0C30D-C99C-4CD5-B7FD-541C85BFE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05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C0C72-79A0-4655-B207-9739A6842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92263" y="0"/>
            <a:ext cx="25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33E789E-1BB8-2843-917A-FFF06F29A547}" type="datetime1">
              <a:rPr lang="sv-SE" smtClean="0"/>
              <a:t>2026-05-27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00D10-5EE3-4AEB-8900-1A07916BE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4563" y="0"/>
            <a:ext cx="43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sv-SE"/>
              <a:t>LiU PowerPoint-mall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A2BB8-8F26-4AF0-AE95-D41EE971F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2263" y="0"/>
            <a:ext cx="432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D05C8B6-EC5E-42D9-8D75-1E05D6428564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9965767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48" r:id="rId1"/>
    <p:sldLayoutId id="2147483849" r:id="rId2"/>
    <p:sldLayoutId id="2147483850" r:id="rId3"/>
  </p:sldLayoutIdLst>
  <p:hf sldNum="0"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595" userDrawn="1">
          <p15:clr>
            <a:srgbClr val="F26B43"/>
          </p15:clr>
        </p15:guide>
        <p15:guide id="12" pos="7083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CFB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C40FA7-E471-44B9-9D5D-7D0B44EE4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9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sv-S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A0C30D-C99C-4CD5-B7FD-541C85BFE0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051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sv-SE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C0C72-79A0-4655-B207-9739A68426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292263" y="0"/>
            <a:ext cx="25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D0E53D8B-EF5D-8542-853E-824DF97860BA}" type="datetime1">
              <a:rPr lang="sv-SE" smtClean="0"/>
              <a:t>2026-05-27</a:t>
            </a:fld>
            <a:endParaRPr lang="sv-SE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C00D10-5EE3-4AEB-8900-1A07916BEF4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944563" y="0"/>
            <a:ext cx="4320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l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r>
              <a:rPr lang="sv-SE"/>
              <a:t>LiU PowerPoint-mall</a:t>
            </a:r>
            <a:endParaRPr lang="sv-SE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FA2BB8-8F26-4AF0-AE95-D41EE971F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12263" y="0"/>
            <a:ext cx="432000" cy="360000"/>
          </a:xfrm>
          <a:prstGeom prst="rect">
            <a:avLst/>
          </a:prstGeom>
        </p:spPr>
        <p:txBody>
          <a:bodyPr vert="horz" wrap="none" lIns="0" tIns="180000" rIns="0" bIns="0" rtlCol="0" anchor="t" anchorCtr="0"/>
          <a:lstStyle>
            <a:lvl1pPr algn="r">
              <a:defRPr sz="11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1D05C8B6-EC5E-42D9-8D75-1E05D6428564}" type="slidenum">
              <a:rPr lang="sv-SE" smtClean="0"/>
              <a:pPr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8627695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52" r:id="rId1"/>
    <p:sldLayoutId id="2147483853" r:id="rId2"/>
    <p:sldLayoutId id="2147483854" r:id="rId3"/>
  </p:sldLayoutIdLst>
  <p:hf sldNum="0" hdr="0" ftr="0" dt="0"/>
  <p:txStyles>
    <p:titleStyle>
      <a:lvl1pPr algn="l" defTabSz="914332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84" indent="-228584" algn="l" defTabSz="914332" rtl="0" eaLnBrk="1" latinLnBrk="0" hangingPunct="1">
        <a:lnSpc>
          <a:spcPct val="10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5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14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080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247" indent="-228584" algn="l" defTabSz="914332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12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914332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91433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1" pos="595" userDrawn="1">
          <p15:clr>
            <a:srgbClr val="F26B43"/>
          </p15:clr>
        </p15:guide>
        <p15:guide id="12" pos="7083" userDrawn="1">
          <p15:clr>
            <a:srgbClr val="F26B43"/>
          </p15:clr>
        </p15:guide>
        <p15:guide id="13" orient="horz" pos="21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gif"/><Relationship Id="rId3" Type="http://schemas.openxmlformats.org/officeDocument/2006/relationships/hyperlink" Target="https://liu.se/forskning/prioriteringscentrum" TargetMode="External"/><Relationship Id="rId7" Type="http://schemas.openxmlformats.org/officeDocument/2006/relationships/image" Target="../media/image11.gi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Relationship Id="rId6" Type="http://schemas.openxmlformats.org/officeDocument/2006/relationships/hyperlink" Target="mailto:prioriteringscentrum@liu.se" TargetMode="External"/><Relationship Id="rId5" Type="http://schemas.openxmlformats.org/officeDocument/2006/relationships/hyperlink" Target="https://www.linkedin.com/showcase/prioriteringscentrum" TargetMode="External"/><Relationship Id="rId4" Type="http://schemas.openxmlformats.org/officeDocument/2006/relationships/hyperlink" Target="https://www.facebook.com/Prioriteringscentru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6726D02A-6EB9-4A59-9C1F-7F01FEF7C5F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1998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82E7D07-1CFB-4CD9-9B59-3E5BC258280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1502" y="1292603"/>
            <a:ext cx="9144000" cy="2306637"/>
          </a:xfrm>
        </p:spPr>
        <p:txBody>
          <a:bodyPr>
            <a:normAutofit/>
          </a:bodyPr>
          <a:lstStyle/>
          <a:p>
            <a:r>
              <a:rPr lang="sv-SE" dirty="0"/>
              <a:t>Horisontella prioriteringar</a:t>
            </a:r>
          </a:p>
        </p:txBody>
      </p:sp>
      <p:pic>
        <p:nvPicPr>
          <p:cNvPr id="5" name="Picture 4" descr="Linköpings Universitet logo">
            <a:extLst>
              <a:ext uri="{FF2B5EF4-FFF2-40B4-BE49-F238E27FC236}">
                <a16:creationId xmlns:a16="http://schemas.microsoft.com/office/drawing/2014/main" id="{38B1B85E-DFFA-43C4-94E7-4293D7BD09A0}"/>
              </a:ext>
            </a:extLst>
          </p:cNvPr>
          <p:cNvPicPr preferRelativeResize="0"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02" y="5612096"/>
            <a:ext cx="3375001" cy="1193349"/>
          </a:xfrm>
          <a:prstGeom prst="rect">
            <a:avLst/>
          </a:prstGeom>
        </p:spPr>
      </p:pic>
      <p:sp>
        <p:nvSpPr>
          <p:cNvPr id="6" name="textruta 5">
            <a:extLst>
              <a:ext uri="{FF2B5EF4-FFF2-40B4-BE49-F238E27FC236}">
                <a16:creationId xmlns:a16="http://schemas.microsoft.com/office/drawing/2014/main" id="{E3DE178C-9E93-37FC-6AFB-B7D81B09B0E9}"/>
              </a:ext>
            </a:extLst>
          </p:cNvPr>
          <p:cNvSpPr txBox="1"/>
          <p:nvPr/>
        </p:nvSpPr>
        <p:spPr>
          <a:xfrm>
            <a:off x="1741502" y="3820838"/>
            <a:ext cx="7683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/>
              <a:t>Lars Sandman, professor och föreståndare, Prioriteringscentrum, Linköpings universitet</a:t>
            </a:r>
          </a:p>
          <a:p>
            <a:r>
              <a:rPr lang="sv-SE" sz="2400"/>
              <a:t>Socialstyrelsens etiska råd</a:t>
            </a:r>
            <a:endParaRPr lang="sv-SE" sz="2400" dirty="0"/>
          </a:p>
        </p:txBody>
      </p:sp>
    </p:spTree>
    <p:extLst>
      <p:ext uri="{BB962C8B-B14F-4D97-AF65-F5344CB8AC3E}">
        <p14:creationId xmlns:p14="http://schemas.microsoft.com/office/powerpoint/2010/main" val="413975078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latshållare för innehåll 7"/>
          <p:cNvSpPr>
            <a:spLocks noGrp="1"/>
          </p:cNvSpPr>
          <p:nvPr>
            <p:ph type="body" sz="quarter" idx="13"/>
          </p:nvPr>
        </p:nvSpPr>
        <p:spPr>
          <a:xfrm>
            <a:off x="2209077" y="1603314"/>
            <a:ext cx="7737587" cy="4066288"/>
          </a:xfrm>
          <a:prstGeom prst="rect">
            <a:avLst/>
          </a:prstGeom>
        </p:spPr>
        <p:txBody>
          <a:bodyPr/>
          <a:lstStyle/>
          <a:p>
            <a:pPr marL="0" indent="0">
              <a:buNone/>
            </a:pPr>
            <a:r>
              <a:rPr lang="sv-SE" altLang="sv-SE" b="1" dirty="0">
                <a:solidFill>
                  <a:schemeClr val="bg1"/>
                </a:solidFill>
              </a:rPr>
              <a:t>I en verksamhet som vill bli mer öppen mot brukarna</a:t>
            </a: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10" name="Platshållare för innehåll 2"/>
          <p:cNvSpPr txBox="1">
            <a:spLocks/>
          </p:cNvSpPr>
          <p:nvPr/>
        </p:nvSpPr>
        <p:spPr>
          <a:xfrm>
            <a:off x="914400" y="1326516"/>
            <a:ext cx="10241582" cy="4970190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00050" lvl="1">
              <a:buFont typeface="Arial"/>
              <a:buChar char="•"/>
            </a:pPr>
            <a:r>
              <a:rPr lang="sv-SE" altLang="sv-SE" dirty="0">
                <a:solidFill>
                  <a:srgbClr val="000000"/>
                </a:solidFill>
              </a:rPr>
              <a:t>HSL:s portalparagraf:</a:t>
            </a:r>
          </a:p>
          <a:p>
            <a:pPr marL="828040">
              <a:lnSpc>
                <a:spcPct val="115000"/>
              </a:lnSpc>
              <a:spcAft>
                <a:spcPts val="800"/>
              </a:spcAft>
              <a:buNone/>
            </a:pPr>
            <a:r>
              <a:rPr lang="sv-SE" sz="2000" b="1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3 kap 1 §</a:t>
            </a:r>
            <a:r>
              <a:rPr lang="sv-SE" sz="20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:  Målet med hälso- och sjukvården är en god hälsa och en vård på lika villkor för hela befolkningen.</a:t>
            </a:r>
            <a:endParaRPr lang="sv-SE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85140" indent="0">
              <a:lnSpc>
                <a:spcPct val="115000"/>
              </a:lnSpc>
              <a:spcAft>
                <a:spcPts val="800"/>
              </a:spcAft>
              <a:buNone/>
            </a:pPr>
            <a:r>
              <a:rPr lang="sv-SE" sz="20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	Vården ska ges med </a:t>
            </a:r>
            <a:r>
              <a:rPr lang="sv-SE" sz="2000" b="1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respekt för alla människors lika värde och för den 	enskilda människans värdighet</a:t>
            </a:r>
            <a:r>
              <a:rPr lang="sv-SE" sz="20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. Den som har det </a:t>
            </a:r>
            <a:r>
              <a:rPr lang="sv-SE" sz="2000" b="1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största behovet </a:t>
            </a:r>
            <a:r>
              <a:rPr lang="sv-SE" sz="2000" i="1" kern="100" dirty="0">
                <a:effectLst/>
                <a:ea typeface="Aptos" panose="020B0004020202020204" pitchFamily="34" charset="0"/>
                <a:cs typeface="Times New Roman" panose="02020603050405020304" pitchFamily="18" charset="0"/>
              </a:rPr>
              <a:t>av 	hälso- och sjukvård ska ges företräde till vården.</a:t>
            </a:r>
            <a:endParaRPr lang="sv-SE" sz="2000" kern="100" dirty="0">
              <a:effectLst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400050" lvl="1">
              <a:buFont typeface="Arial"/>
              <a:buChar char="•"/>
            </a:pPr>
            <a:r>
              <a:rPr lang="sv-SE" altLang="sv-SE" dirty="0">
                <a:solidFill>
                  <a:srgbClr val="000000"/>
                </a:solidFill>
              </a:rPr>
              <a:t>Etisk plattform för prioritering – del av HSL sedan 1997</a:t>
            </a:r>
          </a:p>
          <a:p>
            <a:pPr marL="800100" lvl="2"/>
            <a:r>
              <a:rPr lang="sv-SE" altLang="sv-SE" dirty="0">
                <a:solidFill>
                  <a:srgbClr val="000000"/>
                </a:solidFill>
              </a:rPr>
              <a:t>Människovärdesprincip</a:t>
            </a:r>
          </a:p>
          <a:p>
            <a:pPr marL="800100" lvl="2"/>
            <a:r>
              <a:rPr lang="sv-SE" altLang="sv-SE" dirty="0">
                <a:solidFill>
                  <a:srgbClr val="000000"/>
                </a:solidFill>
              </a:rPr>
              <a:t>Behovs-solidaritetsprincip</a:t>
            </a:r>
          </a:p>
          <a:p>
            <a:pPr marL="800100" lvl="2"/>
            <a:r>
              <a:rPr lang="sv-SE" altLang="sv-SE" dirty="0">
                <a:solidFill>
                  <a:srgbClr val="000000"/>
                </a:solidFill>
              </a:rPr>
              <a:t>Kostnadseffektivitetsprincip</a:t>
            </a:r>
          </a:p>
          <a:p>
            <a:pPr marL="800100" lvl="2"/>
            <a:endParaRPr lang="sv-SE" altLang="sv-SE" dirty="0">
              <a:solidFill>
                <a:srgbClr val="000000"/>
              </a:solidFill>
            </a:endParaRPr>
          </a:p>
          <a:p>
            <a:pPr>
              <a:buFont typeface="Wingdings" pitchFamily="2" charset="2"/>
              <a:buNone/>
            </a:pPr>
            <a:endParaRPr lang="sv-SE" altLang="sv-SE" dirty="0"/>
          </a:p>
          <a:p>
            <a:pPr>
              <a:buFont typeface="Wingdings" pitchFamily="2" charset="2"/>
              <a:buNone/>
            </a:pPr>
            <a:endParaRPr lang="sv-SE" altLang="sv-SE" dirty="0"/>
          </a:p>
          <a:p>
            <a:pPr>
              <a:buFont typeface="Wingdings" pitchFamily="2" charset="2"/>
              <a:buNone/>
            </a:pPr>
            <a:endParaRPr lang="sv-SE" altLang="sv-SE" dirty="0"/>
          </a:p>
        </p:txBody>
      </p:sp>
      <p:sp>
        <p:nvSpPr>
          <p:cNvPr id="11" name="Rubrik 1"/>
          <p:cNvSpPr txBox="1">
            <a:spLocks/>
          </p:cNvSpPr>
          <p:nvPr/>
        </p:nvSpPr>
        <p:spPr>
          <a:xfrm>
            <a:off x="2038349" y="186691"/>
            <a:ext cx="8463915" cy="1139825"/>
          </a:xfrm>
          <a:prstGeom prst="rect">
            <a:avLst/>
          </a:prstGeom>
          <a:noFill/>
        </p:spPr>
        <p:txBody>
          <a:bodyPr vert="horz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sv-SE" altLang="sv-SE" sz="4400" dirty="0">
                <a:latin typeface="KorolevLiU Medium" pitchFamily="2" charset="77"/>
                <a:cs typeface="Arial"/>
              </a:rPr>
              <a:t>Utgångspunkt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F977D9B2-572E-A442-A26E-917879E8C5B5}"/>
              </a:ext>
            </a:extLst>
          </p:cNvPr>
          <p:cNvSpPr txBox="1"/>
          <p:nvPr/>
        </p:nvSpPr>
        <p:spPr>
          <a:xfrm>
            <a:off x="9320223" y="6259748"/>
            <a:ext cx="18357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>
                <a:latin typeface="AvantGarde" pitchFamily="34" charset="0"/>
                <a:cs typeface="Arial" panose="020B0604020202020204" pitchFamily="34" charset="0"/>
              </a:rPr>
              <a:t>PRIORITERINGSCENTRUM</a:t>
            </a:r>
          </a:p>
        </p:txBody>
      </p:sp>
    </p:spTree>
    <p:extLst>
      <p:ext uri="{BB962C8B-B14F-4D97-AF65-F5344CB8AC3E}">
        <p14:creationId xmlns:p14="http://schemas.microsoft.com/office/powerpoint/2010/main" val="20472672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B585EB-0CBE-CDE4-F18B-A664187299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">
            <a:extLst>
              <a:ext uri="{FF2B5EF4-FFF2-40B4-BE49-F238E27FC236}">
                <a16:creationId xmlns:a16="http://schemas.microsoft.com/office/drawing/2014/main" id="{CE1573F4-A2CB-0EBB-12B2-3785DF28CE2B}"/>
              </a:ext>
            </a:extLst>
          </p:cNvPr>
          <p:cNvSpPr txBox="1">
            <a:spLocks/>
          </p:cNvSpPr>
          <p:nvPr/>
        </p:nvSpPr>
        <p:spPr>
          <a:xfrm>
            <a:off x="2038349" y="186691"/>
            <a:ext cx="8463915" cy="1139825"/>
          </a:xfrm>
          <a:prstGeom prst="rect">
            <a:avLst/>
          </a:prstGeom>
          <a:noFill/>
        </p:spPr>
        <p:txBody>
          <a:bodyPr vert="horz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rolevLiU Medium" pitchFamily="2" charset="77"/>
                <a:ea typeface="+mj-ea"/>
                <a:cs typeface="Arial"/>
              </a:rPr>
              <a:t>Horisontell prioritering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313D844F-6A6A-0B16-09EA-4FBD09FD6B93}"/>
              </a:ext>
            </a:extLst>
          </p:cNvPr>
          <p:cNvSpPr txBox="1"/>
          <p:nvPr/>
        </p:nvSpPr>
        <p:spPr>
          <a:xfrm>
            <a:off x="9320223" y="6259748"/>
            <a:ext cx="18357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antGarde" pitchFamily="34" charset="0"/>
                <a:ea typeface="+mn-ea"/>
                <a:cs typeface="Arial" panose="020B0604020202020204" pitchFamily="34" charset="0"/>
              </a:rPr>
              <a:t>PRIORITERINGSCENTRUM</a:t>
            </a:r>
          </a:p>
        </p:txBody>
      </p:sp>
      <p:cxnSp>
        <p:nvCxnSpPr>
          <p:cNvPr id="3" name="Rak pil 2">
            <a:extLst>
              <a:ext uri="{FF2B5EF4-FFF2-40B4-BE49-F238E27FC236}">
                <a16:creationId xmlns:a16="http://schemas.microsoft.com/office/drawing/2014/main" id="{47C2558D-F3D3-2D32-D496-F0473C41F7FD}"/>
              </a:ext>
            </a:extLst>
          </p:cNvPr>
          <p:cNvCxnSpPr/>
          <p:nvPr/>
        </p:nvCxnSpPr>
        <p:spPr>
          <a:xfrm>
            <a:off x="627017" y="1045029"/>
            <a:ext cx="0" cy="47940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ruta 3">
            <a:extLst>
              <a:ext uri="{FF2B5EF4-FFF2-40B4-BE49-F238E27FC236}">
                <a16:creationId xmlns:a16="http://schemas.microsoft.com/office/drawing/2014/main" id="{E9212888-9E02-65B2-4F47-DAA041384F7F}"/>
              </a:ext>
            </a:extLst>
          </p:cNvPr>
          <p:cNvSpPr txBox="1"/>
          <p:nvPr/>
        </p:nvSpPr>
        <p:spPr>
          <a:xfrm rot="16200000">
            <a:off x="-3011248" y="3085161"/>
            <a:ext cx="67136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dirty="0"/>
              <a:t>Grad av behov </a:t>
            </a:r>
            <a:r>
              <a:rPr lang="sv-SE" sz="1600" dirty="0"/>
              <a:t>= svårighetsgrad med nuvarande behandling/situation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243EA180-D61F-9DE1-1440-7DEABAFC884C}"/>
              </a:ext>
            </a:extLst>
          </p:cNvPr>
          <p:cNvSpPr/>
          <p:nvPr/>
        </p:nvSpPr>
        <p:spPr>
          <a:xfrm>
            <a:off x="966651" y="940526"/>
            <a:ext cx="10855235" cy="3859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/>
              <a:t>MÅLET: en god hälsa på lika villkor</a:t>
            </a:r>
          </a:p>
        </p:txBody>
      </p:sp>
      <p:cxnSp>
        <p:nvCxnSpPr>
          <p:cNvPr id="9" name="Rak pil 8">
            <a:extLst>
              <a:ext uri="{FF2B5EF4-FFF2-40B4-BE49-F238E27FC236}">
                <a16:creationId xmlns:a16="http://schemas.microsoft.com/office/drawing/2014/main" id="{58F9494C-8FC1-3719-BE54-300C3B8AFD3B}"/>
              </a:ext>
            </a:extLst>
          </p:cNvPr>
          <p:cNvCxnSpPr/>
          <p:nvPr/>
        </p:nvCxnSpPr>
        <p:spPr>
          <a:xfrm>
            <a:off x="627017" y="6008914"/>
            <a:ext cx="1071391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6DFD5E3D-3244-E9C9-E07C-60D712B7A158}"/>
              </a:ext>
            </a:extLst>
          </p:cNvPr>
          <p:cNvSpPr txBox="1"/>
          <p:nvPr/>
        </p:nvSpPr>
        <p:spPr>
          <a:xfrm>
            <a:off x="10873428" y="5397974"/>
            <a:ext cx="115929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dirty="0"/>
              <a:t>Antal</a:t>
            </a:r>
          </a:p>
          <a:p>
            <a:r>
              <a:rPr lang="sv-SE" sz="1600" b="1" dirty="0"/>
              <a:t>patienter</a:t>
            </a:r>
          </a:p>
          <a:p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40CA1FD9-8B81-D4C0-2122-C24006CA8EC6}"/>
              </a:ext>
            </a:extLst>
          </p:cNvPr>
          <p:cNvSpPr/>
          <p:nvPr/>
        </p:nvSpPr>
        <p:spPr>
          <a:xfrm>
            <a:off x="966651" y="5510151"/>
            <a:ext cx="2857204" cy="328946"/>
          </a:xfrm>
          <a:prstGeom prst="rect">
            <a:avLst/>
          </a:prstGeom>
          <a:solidFill>
            <a:srgbClr val="FFFF0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AAF244CA-FB98-405C-6393-FB59F7290949}"/>
              </a:ext>
            </a:extLst>
          </p:cNvPr>
          <p:cNvSpPr/>
          <p:nvPr/>
        </p:nvSpPr>
        <p:spPr>
          <a:xfrm>
            <a:off x="4096987" y="2434442"/>
            <a:ext cx="3004457" cy="340465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5AB98439-09E1-CBEF-8647-8F6E84240CC9}"/>
              </a:ext>
            </a:extLst>
          </p:cNvPr>
          <p:cNvSpPr/>
          <p:nvPr/>
        </p:nvSpPr>
        <p:spPr>
          <a:xfrm>
            <a:off x="7493330" y="5510151"/>
            <a:ext cx="558140" cy="328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B4F63024-F8A1-8AE4-1A07-539BA774C96B}"/>
              </a:ext>
            </a:extLst>
          </p:cNvPr>
          <p:cNvSpPr/>
          <p:nvPr/>
        </p:nvSpPr>
        <p:spPr>
          <a:xfrm>
            <a:off x="8526483" y="1603169"/>
            <a:ext cx="2244436" cy="4235928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2" name="Rätvinklig triangel 21">
            <a:extLst>
              <a:ext uri="{FF2B5EF4-FFF2-40B4-BE49-F238E27FC236}">
                <a16:creationId xmlns:a16="http://schemas.microsoft.com/office/drawing/2014/main" id="{26205202-A7F5-21F5-F55A-0D71007F428A}"/>
              </a:ext>
            </a:extLst>
          </p:cNvPr>
          <p:cNvSpPr/>
          <p:nvPr/>
        </p:nvSpPr>
        <p:spPr>
          <a:xfrm rot="10800000">
            <a:off x="8526483" y="1603169"/>
            <a:ext cx="2244436" cy="1021278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4EF20CE7-7695-8066-7334-ED12FB1410EC}"/>
              </a:ext>
            </a:extLst>
          </p:cNvPr>
          <p:cNvSpPr/>
          <p:nvPr/>
        </p:nvSpPr>
        <p:spPr>
          <a:xfrm>
            <a:off x="966651" y="5094514"/>
            <a:ext cx="2857204" cy="41563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A1</a:t>
            </a:r>
          </a:p>
        </p:txBody>
      </p:sp>
      <p:sp>
        <p:nvSpPr>
          <p:cNvPr id="24" name="Rektangel 23">
            <a:extLst>
              <a:ext uri="{FF2B5EF4-FFF2-40B4-BE49-F238E27FC236}">
                <a16:creationId xmlns:a16="http://schemas.microsoft.com/office/drawing/2014/main" id="{37786F6E-5F7B-011B-393D-54F9F7FD19C7}"/>
              </a:ext>
            </a:extLst>
          </p:cNvPr>
          <p:cNvSpPr/>
          <p:nvPr/>
        </p:nvSpPr>
        <p:spPr>
          <a:xfrm>
            <a:off x="4096987" y="1326516"/>
            <a:ext cx="3004457" cy="110792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B1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7187DC1E-1356-6451-35AB-8B8167ED0FC8}"/>
              </a:ext>
            </a:extLst>
          </p:cNvPr>
          <p:cNvSpPr/>
          <p:nvPr/>
        </p:nvSpPr>
        <p:spPr>
          <a:xfrm>
            <a:off x="7493330" y="3776353"/>
            <a:ext cx="558140" cy="173379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C1</a:t>
            </a:r>
          </a:p>
        </p:txBody>
      </p:sp>
      <p:sp>
        <p:nvSpPr>
          <p:cNvPr id="27" name="Rätvinklig triangel 26">
            <a:extLst>
              <a:ext uri="{FF2B5EF4-FFF2-40B4-BE49-F238E27FC236}">
                <a16:creationId xmlns:a16="http://schemas.microsoft.com/office/drawing/2014/main" id="{E71FC17E-21D8-C229-6922-5ECFA33CF18A}"/>
              </a:ext>
            </a:extLst>
          </p:cNvPr>
          <p:cNvSpPr/>
          <p:nvPr/>
        </p:nvSpPr>
        <p:spPr>
          <a:xfrm rot="10800000">
            <a:off x="9048997" y="1825278"/>
            <a:ext cx="1721922" cy="799165"/>
          </a:xfrm>
          <a:prstGeom prst="rtTriangle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 dirty="0"/>
          </a:p>
        </p:txBody>
      </p:sp>
      <p:sp>
        <p:nvSpPr>
          <p:cNvPr id="28" name="textruta 27">
            <a:extLst>
              <a:ext uri="{FF2B5EF4-FFF2-40B4-BE49-F238E27FC236}">
                <a16:creationId xmlns:a16="http://schemas.microsoft.com/office/drawing/2014/main" id="{3291FF52-2B11-5406-E73B-B7C7D08524B3}"/>
              </a:ext>
            </a:extLst>
          </p:cNvPr>
          <p:cNvSpPr txBox="1"/>
          <p:nvPr/>
        </p:nvSpPr>
        <p:spPr>
          <a:xfrm>
            <a:off x="11127179" y="2125683"/>
            <a:ext cx="45717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dirty="0"/>
              <a:t>D1</a:t>
            </a:r>
          </a:p>
        </p:txBody>
      </p:sp>
    </p:spTree>
    <p:extLst>
      <p:ext uri="{BB962C8B-B14F-4D97-AF65-F5344CB8AC3E}">
        <p14:creationId xmlns:p14="http://schemas.microsoft.com/office/powerpoint/2010/main" val="40504831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4" grpId="0" animBg="1"/>
      <p:bldP spid="25" grpId="0" animBg="1"/>
      <p:bldP spid="27" grpId="0" animBg="1"/>
      <p:bldP spid="2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87082-9703-E08B-8F22-B1C564954E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">
            <a:extLst>
              <a:ext uri="{FF2B5EF4-FFF2-40B4-BE49-F238E27FC236}">
                <a16:creationId xmlns:a16="http://schemas.microsoft.com/office/drawing/2014/main" id="{0E03BA23-7AC1-6E38-E5B6-1EBBAE800352}"/>
              </a:ext>
            </a:extLst>
          </p:cNvPr>
          <p:cNvSpPr txBox="1">
            <a:spLocks/>
          </p:cNvSpPr>
          <p:nvPr/>
        </p:nvSpPr>
        <p:spPr>
          <a:xfrm>
            <a:off x="627017" y="186691"/>
            <a:ext cx="11194867" cy="1139825"/>
          </a:xfrm>
          <a:prstGeom prst="rect">
            <a:avLst/>
          </a:prstGeom>
          <a:noFill/>
        </p:spPr>
        <p:txBody>
          <a:bodyPr vert="horz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rolevLiU Medium" pitchFamily="2" charset="77"/>
                <a:ea typeface="+mj-ea"/>
                <a:cs typeface="Arial"/>
              </a:rPr>
              <a:t>Horisontell prioritering – oförändrad resurs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4FC16E4A-F991-824B-5CF2-7F8F6F2D6DA4}"/>
              </a:ext>
            </a:extLst>
          </p:cNvPr>
          <p:cNvSpPr txBox="1"/>
          <p:nvPr/>
        </p:nvSpPr>
        <p:spPr>
          <a:xfrm>
            <a:off x="9320223" y="6259748"/>
            <a:ext cx="18357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antGarde" pitchFamily="34" charset="0"/>
                <a:ea typeface="+mn-ea"/>
                <a:cs typeface="Arial" panose="020B0604020202020204" pitchFamily="34" charset="0"/>
              </a:rPr>
              <a:t>PRIORITERINGSCENTRUM</a:t>
            </a:r>
          </a:p>
        </p:txBody>
      </p:sp>
      <p:cxnSp>
        <p:nvCxnSpPr>
          <p:cNvPr id="3" name="Rak pil 2">
            <a:extLst>
              <a:ext uri="{FF2B5EF4-FFF2-40B4-BE49-F238E27FC236}">
                <a16:creationId xmlns:a16="http://schemas.microsoft.com/office/drawing/2014/main" id="{8984647E-997C-B5D4-7AD8-83DD2D34B30D}"/>
              </a:ext>
            </a:extLst>
          </p:cNvPr>
          <p:cNvCxnSpPr/>
          <p:nvPr/>
        </p:nvCxnSpPr>
        <p:spPr>
          <a:xfrm>
            <a:off x="627017" y="1045029"/>
            <a:ext cx="0" cy="47940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ruta 3">
            <a:extLst>
              <a:ext uri="{FF2B5EF4-FFF2-40B4-BE49-F238E27FC236}">
                <a16:creationId xmlns:a16="http://schemas.microsoft.com/office/drawing/2014/main" id="{C65122BC-20BA-B102-BB7B-493B7F7C3A8B}"/>
              </a:ext>
            </a:extLst>
          </p:cNvPr>
          <p:cNvSpPr txBox="1"/>
          <p:nvPr/>
        </p:nvSpPr>
        <p:spPr>
          <a:xfrm rot="16200000">
            <a:off x="-3011248" y="3085161"/>
            <a:ext cx="67136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dirty="0"/>
              <a:t>Grad av behov </a:t>
            </a:r>
            <a:r>
              <a:rPr lang="sv-SE" sz="1600" dirty="0"/>
              <a:t>= svårighetsgrad med nuvarande behandling/situation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FAB83769-143E-5993-E39C-E0705FD94FE6}"/>
              </a:ext>
            </a:extLst>
          </p:cNvPr>
          <p:cNvSpPr/>
          <p:nvPr/>
        </p:nvSpPr>
        <p:spPr>
          <a:xfrm>
            <a:off x="966651" y="940526"/>
            <a:ext cx="10855235" cy="3859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/>
              <a:t>MÅLET: en god hälsa på lika villkor</a:t>
            </a:r>
          </a:p>
        </p:txBody>
      </p:sp>
      <p:cxnSp>
        <p:nvCxnSpPr>
          <p:cNvPr id="9" name="Rak pil 8">
            <a:extLst>
              <a:ext uri="{FF2B5EF4-FFF2-40B4-BE49-F238E27FC236}">
                <a16:creationId xmlns:a16="http://schemas.microsoft.com/office/drawing/2014/main" id="{F303E218-7D9B-7AF6-3A54-6B3BAAAF9772}"/>
              </a:ext>
            </a:extLst>
          </p:cNvPr>
          <p:cNvCxnSpPr/>
          <p:nvPr/>
        </p:nvCxnSpPr>
        <p:spPr>
          <a:xfrm>
            <a:off x="627017" y="6008914"/>
            <a:ext cx="1071391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DB755F7C-ADAB-B7EA-CA2B-63A2EDE9F7A4}"/>
              </a:ext>
            </a:extLst>
          </p:cNvPr>
          <p:cNvSpPr txBox="1"/>
          <p:nvPr/>
        </p:nvSpPr>
        <p:spPr>
          <a:xfrm>
            <a:off x="10873428" y="5397974"/>
            <a:ext cx="115929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dirty="0"/>
              <a:t>Antal</a:t>
            </a:r>
          </a:p>
          <a:p>
            <a:r>
              <a:rPr lang="sv-SE" sz="1600" b="1" dirty="0"/>
              <a:t>patienter</a:t>
            </a:r>
          </a:p>
          <a:p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89C655FC-693A-55B6-9DD0-9FE71818B366}"/>
              </a:ext>
            </a:extLst>
          </p:cNvPr>
          <p:cNvSpPr/>
          <p:nvPr/>
        </p:nvSpPr>
        <p:spPr>
          <a:xfrm>
            <a:off x="966651" y="5510151"/>
            <a:ext cx="2857204" cy="328946"/>
          </a:xfrm>
          <a:prstGeom prst="rect">
            <a:avLst/>
          </a:prstGeom>
          <a:solidFill>
            <a:srgbClr val="FFFF0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3368D3AA-059F-C765-7FE0-190B3800FBDB}"/>
              </a:ext>
            </a:extLst>
          </p:cNvPr>
          <p:cNvSpPr/>
          <p:nvPr/>
        </p:nvSpPr>
        <p:spPr>
          <a:xfrm>
            <a:off x="4096987" y="2434442"/>
            <a:ext cx="3004457" cy="340465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2C314E83-5192-5FAA-9D27-D13F0542D538}"/>
              </a:ext>
            </a:extLst>
          </p:cNvPr>
          <p:cNvSpPr/>
          <p:nvPr/>
        </p:nvSpPr>
        <p:spPr>
          <a:xfrm>
            <a:off x="7493330" y="5510151"/>
            <a:ext cx="558140" cy="328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949B0CF1-C80F-0709-A5D5-942B220156A1}"/>
              </a:ext>
            </a:extLst>
          </p:cNvPr>
          <p:cNvSpPr/>
          <p:nvPr/>
        </p:nvSpPr>
        <p:spPr>
          <a:xfrm>
            <a:off x="8526483" y="1603169"/>
            <a:ext cx="2244436" cy="42359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2" name="Rätvinklig triangel 21">
            <a:extLst>
              <a:ext uri="{FF2B5EF4-FFF2-40B4-BE49-F238E27FC236}">
                <a16:creationId xmlns:a16="http://schemas.microsoft.com/office/drawing/2014/main" id="{4B6E1277-FE9B-AF28-3A71-3831A95A2267}"/>
              </a:ext>
            </a:extLst>
          </p:cNvPr>
          <p:cNvSpPr/>
          <p:nvPr/>
        </p:nvSpPr>
        <p:spPr>
          <a:xfrm rot="10800000">
            <a:off x="8526483" y="1603169"/>
            <a:ext cx="2244436" cy="1021278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02968AD0-C33D-5A89-9019-32EAEDF836B2}"/>
              </a:ext>
            </a:extLst>
          </p:cNvPr>
          <p:cNvSpPr/>
          <p:nvPr/>
        </p:nvSpPr>
        <p:spPr>
          <a:xfrm>
            <a:off x="966651" y="5094514"/>
            <a:ext cx="2857204" cy="41563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A1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D1309A71-CF15-6516-6758-43B9884E1F8E}"/>
              </a:ext>
            </a:extLst>
          </p:cNvPr>
          <p:cNvSpPr/>
          <p:nvPr/>
        </p:nvSpPr>
        <p:spPr>
          <a:xfrm>
            <a:off x="7493330" y="3776353"/>
            <a:ext cx="558140" cy="173379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C1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78BA3646-A69C-36A0-2007-115B878430EA}"/>
              </a:ext>
            </a:extLst>
          </p:cNvPr>
          <p:cNvSpPr/>
          <p:nvPr/>
        </p:nvSpPr>
        <p:spPr>
          <a:xfrm>
            <a:off x="4096987" y="2434442"/>
            <a:ext cx="3004457" cy="55814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ysClr val="windowText" lastClr="000000"/>
                </a:solidFill>
              </a:rPr>
              <a:t>Ransonering</a:t>
            </a:r>
          </a:p>
        </p:txBody>
      </p:sp>
      <p:sp>
        <p:nvSpPr>
          <p:cNvPr id="6" name="Triangel 5">
            <a:extLst>
              <a:ext uri="{FF2B5EF4-FFF2-40B4-BE49-F238E27FC236}">
                <a16:creationId xmlns:a16="http://schemas.microsoft.com/office/drawing/2014/main" id="{2F08B754-4BC4-FCD5-B8A4-7D94336929D8}"/>
              </a:ext>
            </a:extLst>
          </p:cNvPr>
          <p:cNvSpPr/>
          <p:nvPr/>
        </p:nvSpPr>
        <p:spPr>
          <a:xfrm rot="19588078">
            <a:off x="8158282" y="1493078"/>
            <a:ext cx="1235017" cy="1018972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v-SE" sz="800" dirty="0" err="1"/>
              <a:t>R</a:t>
            </a:r>
            <a:r>
              <a:rPr lang="sv-SE" sz="800" dirty="0" err="1">
                <a:solidFill>
                  <a:sysClr val="windowText" lastClr="000000"/>
                </a:solidFill>
              </a:rPr>
              <a:t>Ran-sonering</a:t>
            </a:r>
            <a:endParaRPr lang="sv-SE" sz="800" dirty="0"/>
          </a:p>
        </p:txBody>
      </p:sp>
    </p:spTree>
    <p:extLst>
      <p:ext uri="{BB962C8B-B14F-4D97-AF65-F5344CB8AC3E}">
        <p14:creationId xmlns:p14="http://schemas.microsoft.com/office/powerpoint/2010/main" val="3698662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5" grpId="0" animBg="1"/>
      <p:bldP spid="2" grpId="0" animBg="1"/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4069DC-3354-37E2-C335-52D37F4C6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ubrik 1">
            <a:extLst>
              <a:ext uri="{FF2B5EF4-FFF2-40B4-BE49-F238E27FC236}">
                <a16:creationId xmlns:a16="http://schemas.microsoft.com/office/drawing/2014/main" id="{E9C79246-03A6-B1F7-8C5E-CA093948657E}"/>
              </a:ext>
            </a:extLst>
          </p:cNvPr>
          <p:cNvSpPr txBox="1">
            <a:spLocks/>
          </p:cNvSpPr>
          <p:nvPr/>
        </p:nvSpPr>
        <p:spPr>
          <a:xfrm>
            <a:off x="627017" y="186691"/>
            <a:ext cx="11194865" cy="1139825"/>
          </a:xfrm>
          <a:prstGeom prst="rect">
            <a:avLst/>
          </a:prstGeom>
          <a:noFill/>
        </p:spPr>
        <p:txBody>
          <a:bodyPr vert="horz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altLang="sv-SE" sz="4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rolevLiU Medium" pitchFamily="2" charset="77"/>
                <a:ea typeface="+mj-ea"/>
                <a:cs typeface="Arial"/>
              </a:rPr>
              <a:t>Horisontell prioritering- oförändrad resurs</a:t>
            </a: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00376DC7-6BA6-9F0E-5C5E-C6B2C88327FD}"/>
              </a:ext>
            </a:extLst>
          </p:cNvPr>
          <p:cNvSpPr txBox="1"/>
          <p:nvPr/>
        </p:nvSpPr>
        <p:spPr>
          <a:xfrm>
            <a:off x="9320223" y="6259748"/>
            <a:ext cx="18357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antGarde" pitchFamily="34" charset="0"/>
                <a:ea typeface="+mn-ea"/>
                <a:cs typeface="Arial" panose="020B0604020202020204" pitchFamily="34" charset="0"/>
              </a:rPr>
              <a:t>PRIORITERINGSCENTRUM</a:t>
            </a:r>
          </a:p>
        </p:txBody>
      </p:sp>
      <p:cxnSp>
        <p:nvCxnSpPr>
          <p:cNvPr id="3" name="Rak pil 2">
            <a:extLst>
              <a:ext uri="{FF2B5EF4-FFF2-40B4-BE49-F238E27FC236}">
                <a16:creationId xmlns:a16="http://schemas.microsoft.com/office/drawing/2014/main" id="{F38FFC80-55F2-6705-597F-6B5DDAF9888D}"/>
              </a:ext>
            </a:extLst>
          </p:cNvPr>
          <p:cNvCxnSpPr/>
          <p:nvPr/>
        </p:nvCxnSpPr>
        <p:spPr>
          <a:xfrm>
            <a:off x="627017" y="1045029"/>
            <a:ext cx="0" cy="479406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4" name="textruta 3">
            <a:extLst>
              <a:ext uri="{FF2B5EF4-FFF2-40B4-BE49-F238E27FC236}">
                <a16:creationId xmlns:a16="http://schemas.microsoft.com/office/drawing/2014/main" id="{D35B488D-9377-82F2-6DCA-248A1D4E112E}"/>
              </a:ext>
            </a:extLst>
          </p:cNvPr>
          <p:cNvSpPr txBox="1"/>
          <p:nvPr/>
        </p:nvSpPr>
        <p:spPr>
          <a:xfrm rot="16200000">
            <a:off x="-3011248" y="3085161"/>
            <a:ext cx="671369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dirty="0"/>
              <a:t>Grad av behov </a:t>
            </a:r>
            <a:r>
              <a:rPr lang="sv-SE" sz="1600" dirty="0"/>
              <a:t>= svårighetsgrad med nuvarande behandling/situation</a:t>
            </a:r>
          </a:p>
        </p:txBody>
      </p:sp>
      <p:sp>
        <p:nvSpPr>
          <p:cNvPr id="5" name="Rektangel 4">
            <a:extLst>
              <a:ext uri="{FF2B5EF4-FFF2-40B4-BE49-F238E27FC236}">
                <a16:creationId xmlns:a16="http://schemas.microsoft.com/office/drawing/2014/main" id="{642255D8-E770-52D9-AABC-38C6D436970D}"/>
              </a:ext>
            </a:extLst>
          </p:cNvPr>
          <p:cNvSpPr/>
          <p:nvPr/>
        </p:nvSpPr>
        <p:spPr>
          <a:xfrm>
            <a:off x="966651" y="940526"/>
            <a:ext cx="10855235" cy="38599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sz="2400" dirty="0"/>
              <a:t>MÅLET: en god hälsa på lika villkor</a:t>
            </a:r>
          </a:p>
        </p:txBody>
      </p:sp>
      <p:cxnSp>
        <p:nvCxnSpPr>
          <p:cNvPr id="9" name="Rak pil 8">
            <a:extLst>
              <a:ext uri="{FF2B5EF4-FFF2-40B4-BE49-F238E27FC236}">
                <a16:creationId xmlns:a16="http://schemas.microsoft.com/office/drawing/2014/main" id="{F3AC3FE8-1604-B079-B395-B0440AA4624D}"/>
              </a:ext>
            </a:extLst>
          </p:cNvPr>
          <p:cNvCxnSpPr/>
          <p:nvPr/>
        </p:nvCxnSpPr>
        <p:spPr>
          <a:xfrm>
            <a:off x="627017" y="6008914"/>
            <a:ext cx="1071391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0" name="textruta 9">
            <a:extLst>
              <a:ext uri="{FF2B5EF4-FFF2-40B4-BE49-F238E27FC236}">
                <a16:creationId xmlns:a16="http://schemas.microsoft.com/office/drawing/2014/main" id="{41713A39-1FE3-3A9C-D8BA-6E5BD1FF1C5F}"/>
              </a:ext>
            </a:extLst>
          </p:cNvPr>
          <p:cNvSpPr txBox="1"/>
          <p:nvPr/>
        </p:nvSpPr>
        <p:spPr>
          <a:xfrm>
            <a:off x="10873428" y="5397974"/>
            <a:ext cx="1159292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600" b="1" dirty="0"/>
              <a:t>Antal</a:t>
            </a:r>
          </a:p>
          <a:p>
            <a:r>
              <a:rPr lang="sv-SE" sz="1600" b="1" dirty="0"/>
              <a:t>patienter</a:t>
            </a:r>
          </a:p>
          <a:p>
            <a:endParaRPr lang="sv-SE" dirty="0"/>
          </a:p>
        </p:txBody>
      </p:sp>
      <p:sp>
        <p:nvSpPr>
          <p:cNvPr id="8" name="Rektangel 7">
            <a:extLst>
              <a:ext uri="{FF2B5EF4-FFF2-40B4-BE49-F238E27FC236}">
                <a16:creationId xmlns:a16="http://schemas.microsoft.com/office/drawing/2014/main" id="{65235A1B-D6A0-905A-7766-191B20E5C098}"/>
              </a:ext>
            </a:extLst>
          </p:cNvPr>
          <p:cNvSpPr/>
          <p:nvPr/>
        </p:nvSpPr>
        <p:spPr>
          <a:xfrm>
            <a:off x="966651" y="5510151"/>
            <a:ext cx="2857204" cy="328946"/>
          </a:xfrm>
          <a:prstGeom prst="rect">
            <a:avLst/>
          </a:prstGeom>
          <a:solidFill>
            <a:srgbClr val="FFFF00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A</a:t>
            </a:r>
          </a:p>
        </p:txBody>
      </p:sp>
      <p:sp>
        <p:nvSpPr>
          <p:cNvPr id="15" name="Rektangel 14">
            <a:extLst>
              <a:ext uri="{FF2B5EF4-FFF2-40B4-BE49-F238E27FC236}">
                <a16:creationId xmlns:a16="http://schemas.microsoft.com/office/drawing/2014/main" id="{657279E3-C01D-4A1A-A484-2B42D9DB0FB5}"/>
              </a:ext>
            </a:extLst>
          </p:cNvPr>
          <p:cNvSpPr/>
          <p:nvPr/>
        </p:nvSpPr>
        <p:spPr>
          <a:xfrm>
            <a:off x="4096987" y="2434442"/>
            <a:ext cx="3004457" cy="3404655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B</a:t>
            </a:r>
          </a:p>
        </p:txBody>
      </p:sp>
      <p:sp>
        <p:nvSpPr>
          <p:cNvPr id="16" name="Rektangel 15">
            <a:extLst>
              <a:ext uri="{FF2B5EF4-FFF2-40B4-BE49-F238E27FC236}">
                <a16:creationId xmlns:a16="http://schemas.microsoft.com/office/drawing/2014/main" id="{8CF4A12C-9222-F899-1567-9E05F17CF0CA}"/>
              </a:ext>
            </a:extLst>
          </p:cNvPr>
          <p:cNvSpPr/>
          <p:nvPr/>
        </p:nvSpPr>
        <p:spPr>
          <a:xfrm>
            <a:off x="7493330" y="5510151"/>
            <a:ext cx="558140" cy="328946"/>
          </a:xfrm>
          <a:prstGeom prst="rect">
            <a:avLst/>
          </a:prstGeom>
          <a:solidFill>
            <a:srgbClr val="92D05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C</a:t>
            </a:r>
          </a:p>
        </p:txBody>
      </p:sp>
      <p:sp>
        <p:nvSpPr>
          <p:cNvPr id="17" name="Rektangel 16">
            <a:extLst>
              <a:ext uri="{FF2B5EF4-FFF2-40B4-BE49-F238E27FC236}">
                <a16:creationId xmlns:a16="http://schemas.microsoft.com/office/drawing/2014/main" id="{AFA357CC-6D6C-2F1C-57A4-9F4735DAC686}"/>
              </a:ext>
            </a:extLst>
          </p:cNvPr>
          <p:cNvSpPr/>
          <p:nvPr/>
        </p:nvSpPr>
        <p:spPr>
          <a:xfrm>
            <a:off x="8526483" y="1603169"/>
            <a:ext cx="2244436" cy="4235928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chemeClr val="tx1"/>
                </a:solidFill>
              </a:rPr>
              <a:t>D</a:t>
            </a:r>
          </a:p>
        </p:txBody>
      </p:sp>
      <p:sp>
        <p:nvSpPr>
          <p:cNvPr id="22" name="Rätvinklig triangel 21">
            <a:extLst>
              <a:ext uri="{FF2B5EF4-FFF2-40B4-BE49-F238E27FC236}">
                <a16:creationId xmlns:a16="http://schemas.microsoft.com/office/drawing/2014/main" id="{9402FE86-0023-E693-80E8-C4E63C92E63D}"/>
              </a:ext>
            </a:extLst>
          </p:cNvPr>
          <p:cNvSpPr/>
          <p:nvPr/>
        </p:nvSpPr>
        <p:spPr>
          <a:xfrm rot="10800000">
            <a:off x="8526483" y="1603169"/>
            <a:ext cx="2244436" cy="1021278"/>
          </a:xfrm>
          <a:prstGeom prst="rtTriangl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  <p:sp>
        <p:nvSpPr>
          <p:cNvPr id="23" name="Rektangel 22">
            <a:extLst>
              <a:ext uri="{FF2B5EF4-FFF2-40B4-BE49-F238E27FC236}">
                <a16:creationId xmlns:a16="http://schemas.microsoft.com/office/drawing/2014/main" id="{CCFCB0FC-6B5F-B699-70AA-0A52C41C62B9}"/>
              </a:ext>
            </a:extLst>
          </p:cNvPr>
          <p:cNvSpPr/>
          <p:nvPr/>
        </p:nvSpPr>
        <p:spPr>
          <a:xfrm>
            <a:off x="966651" y="5094514"/>
            <a:ext cx="2857204" cy="415637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A1</a:t>
            </a:r>
          </a:p>
        </p:txBody>
      </p:sp>
      <p:sp>
        <p:nvSpPr>
          <p:cNvPr id="25" name="Rektangel 24">
            <a:extLst>
              <a:ext uri="{FF2B5EF4-FFF2-40B4-BE49-F238E27FC236}">
                <a16:creationId xmlns:a16="http://schemas.microsoft.com/office/drawing/2014/main" id="{95BB6917-C9A4-1AF8-AE73-0D323C5EDB9E}"/>
              </a:ext>
            </a:extLst>
          </p:cNvPr>
          <p:cNvSpPr/>
          <p:nvPr/>
        </p:nvSpPr>
        <p:spPr>
          <a:xfrm>
            <a:off x="7493330" y="3776353"/>
            <a:ext cx="558140" cy="1733798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/>
              <a:t>C1</a:t>
            </a:r>
          </a:p>
        </p:txBody>
      </p:sp>
      <p:sp>
        <p:nvSpPr>
          <p:cNvPr id="2" name="Rektangel 1">
            <a:extLst>
              <a:ext uri="{FF2B5EF4-FFF2-40B4-BE49-F238E27FC236}">
                <a16:creationId xmlns:a16="http://schemas.microsoft.com/office/drawing/2014/main" id="{DD17ADFA-1074-3681-6F96-65B4365933EC}"/>
              </a:ext>
            </a:extLst>
          </p:cNvPr>
          <p:cNvSpPr/>
          <p:nvPr/>
        </p:nvSpPr>
        <p:spPr>
          <a:xfrm>
            <a:off x="4096987" y="2434441"/>
            <a:ext cx="3004457" cy="1733797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v-SE" dirty="0">
                <a:solidFill>
                  <a:sysClr val="windowText" lastClr="000000"/>
                </a:solidFill>
              </a:rPr>
              <a:t>Ransonering</a:t>
            </a:r>
          </a:p>
        </p:txBody>
      </p:sp>
      <p:sp>
        <p:nvSpPr>
          <p:cNvPr id="6" name="Triangel 5">
            <a:extLst>
              <a:ext uri="{FF2B5EF4-FFF2-40B4-BE49-F238E27FC236}">
                <a16:creationId xmlns:a16="http://schemas.microsoft.com/office/drawing/2014/main" id="{A7D47A1F-E5F7-F7CF-A2FE-ADF693F5E354}"/>
              </a:ext>
            </a:extLst>
          </p:cNvPr>
          <p:cNvSpPr/>
          <p:nvPr/>
        </p:nvSpPr>
        <p:spPr>
          <a:xfrm rot="19588078">
            <a:off x="8158282" y="1493078"/>
            <a:ext cx="1235017" cy="1018972"/>
          </a:xfrm>
          <a:prstGeom prst="triangle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sv-SE" sz="800" dirty="0" err="1"/>
              <a:t>R</a:t>
            </a:r>
            <a:r>
              <a:rPr lang="sv-SE" sz="800" dirty="0" err="1">
                <a:solidFill>
                  <a:sysClr val="windowText" lastClr="000000"/>
                </a:solidFill>
              </a:rPr>
              <a:t>Ran-sonering</a:t>
            </a:r>
            <a:endParaRPr lang="sv-SE" sz="800" dirty="0"/>
          </a:p>
        </p:txBody>
      </p:sp>
    </p:spTree>
    <p:extLst>
      <p:ext uri="{BB962C8B-B14F-4D97-AF65-F5344CB8AC3E}">
        <p14:creationId xmlns:p14="http://schemas.microsoft.com/office/powerpoint/2010/main" val="1587040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5" grpId="0" animBg="1"/>
      <p:bldP spid="16" grpId="0" animBg="1"/>
      <p:bldP spid="17" grpId="0" animBg="1"/>
      <p:bldP spid="22" grpId="0" animBg="1"/>
      <p:bldP spid="23" grpId="0" animBg="1"/>
      <p:bldP spid="25" grpId="0" animBg="1"/>
      <p:bldP spid="2" grpId="0" animBg="1"/>
      <p:bldP spid="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>
          <a:extLst>
            <a:ext uri="{FF2B5EF4-FFF2-40B4-BE49-F238E27FC236}">
              <a16:creationId xmlns:a16="http://schemas.microsoft.com/office/drawing/2014/main" id="{16DD07C2-8B7A-D584-2214-4B19E90FA8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731087B1-D884-ECED-6133-15BB0911A11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365129"/>
            <a:ext cx="5257800" cy="1325563"/>
          </a:xfrm>
        </p:spPr>
        <p:txBody>
          <a:bodyPr/>
          <a:lstStyle/>
          <a:p>
            <a:pPr algn="ctr" eaLnBrk="1" hangingPunct="1"/>
            <a:r>
              <a:rPr lang="sv-SE" dirty="0">
                <a:latin typeface="KorolevLiU Medium" pitchFamily="2" charset="77"/>
                <a:cs typeface="Arial" charset="0"/>
              </a:rPr>
              <a:t>Gapet = svårighetsgrad</a:t>
            </a: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24D65351-9A0C-8F46-11A2-B61910B3D61F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484416"/>
            <a:ext cx="4422569" cy="4595547"/>
          </a:xfrm>
        </p:spPr>
        <p:txBody>
          <a:bodyPr>
            <a:normAutofit/>
          </a:bodyPr>
          <a:lstStyle/>
          <a:p>
            <a:r>
              <a:rPr lang="sv-SE" dirty="0"/>
              <a:t>Behovsgapet = svårighetsgraden hos tillståndet givet tillgång till nuvarande behandling</a:t>
            </a:r>
          </a:p>
          <a:p>
            <a:r>
              <a:rPr lang="sv-SE" dirty="0"/>
              <a:t>Kvalitativ bedömning med bifogat verktyg</a:t>
            </a:r>
          </a:p>
          <a:p>
            <a:r>
              <a:rPr lang="sv-SE" dirty="0"/>
              <a:t>4-gradig skala</a:t>
            </a:r>
          </a:p>
          <a:p>
            <a:r>
              <a:rPr lang="sv-SE" dirty="0"/>
              <a:t>Livskvalitet och livslängd</a:t>
            </a:r>
          </a:p>
        </p:txBody>
      </p:sp>
      <p:sp>
        <p:nvSpPr>
          <p:cNvPr id="4101" name="Rectangle 5">
            <a:extLst>
              <a:ext uri="{FF2B5EF4-FFF2-40B4-BE49-F238E27FC236}">
                <a16:creationId xmlns:a16="http://schemas.microsoft.com/office/drawing/2014/main" id="{63488DA2-C802-616E-627A-38BF867222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2525" y="2633663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sv-SE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Georgia"/>
              <a:ea typeface="+mn-ea"/>
              <a:cs typeface="+mn-cs"/>
            </a:endParaRPr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1276BEFE-C779-8175-578A-D6FFBF993FC2}"/>
              </a:ext>
            </a:extLst>
          </p:cNvPr>
          <p:cNvSpPr txBox="1"/>
          <p:nvPr/>
        </p:nvSpPr>
        <p:spPr>
          <a:xfrm>
            <a:off x="9320223" y="6259748"/>
            <a:ext cx="18357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antGarde" pitchFamily="34" charset="0"/>
                <a:ea typeface="+mn-ea"/>
                <a:cs typeface="Arial" panose="020B0604020202020204" pitchFamily="34" charset="0"/>
              </a:rPr>
              <a:t>PRIORITERINGSCENTRUM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73BAAE86-5138-B625-D70A-8992DAA441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0486" y="116681"/>
            <a:ext cx="5472428" cy="6858000"/>
          </a:xfrm>
          <a:prstGeom prst="rect">
            <a:avLst/>
          </a:prstGeom>
        </p:spPr>
      </p:pic>
      <p:sp>
        <p:nvSpPr>
          <p:cNvPr id="3" name="Rektangel 2">
            <a:extLst>
              <a:ext uri="{FF2B5EF4-FFF2-40B4-BE49-F238E27FC236}">
                <a16:creationId xmlns:a16="http://schemas.microsoft.com/office/drawing/2014/main" id="{5333E85C-8F50-1D93-5BA1-DDF63165335B}"/>
              </a:ext>
            </a:extLst>
          </p:cNvPr>
          <p:cNvSpPr/>
          <p:nvPr/>
        </p:nvSpPr>
        <p:spPr>
          <a:xfrm>
            <a:off x="6424551" y="5118265"/>
            <a:ext cx="5474524" cy="173973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5978704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90D865-2706-D017-FEB1-7B4672350EE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objekt 657471049">
            <a:extLst>
              <a:ext uri="{FF2B5EF4-FFF2-40B4-BE49-F238E27FC236}">
                <a16:creationId xmlns:a16="http://schemas.microsoft.com/office/drawing/2014/main" id="{EBB91ADC-DE3D-E2B9-221F-F9B10BFE918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507" y="2149433"/>
            <a:ext cx="5236992" cy="358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Platshållare för innehåll 2">
            <a:extLst>
              <a:ext uri="{FF2B5EF4-FFF2-40B4-BE49-F238E27FC236}">
                <a16:creationId xmlns:a16="http://schemas.microsoft.com/office/drawing/2014/main" id="{1187A802-02CA-0AD5-07B3-DB1A89A98BFA}"/>
              </a:ext>
            </a:extLst>
          </p:cNvPr>
          <p:cNvSpPr txBox="1">
            <a:spLocks/>
          </p:cNvSpPr>
          <p:nvPr/>
        </p:nvSpPr>
        <p:spPr>
          <a:xfrm>
            <a:off x="0" y="355187"/>
            <a:ext cx="12192000" cy="2043629"/>
          </a:xfrm>
          <a:prstGeom prst="rect">
            <a:avLst/>
          </a:prstGeom>
          <a:noFill/>
        </p:spPr>
        <p:txBody>
          <a:bodyPr/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buNone/>
            </a:pPr>
            <a:r>
              <a:rPr lang="sv-SE" altLang="sv-SE" sz="4400" dirty="0">
                <a:solidFill>
                  <a:prstClr val="black"/>
                </a:solidFill>
                <a:latin typeface="KorolevLiU Medium" pitchFamily="2" charset="77"/>
              </a:rPr>
              <a:t>Vilka tidsresurser har vi och hur fördelas dessa?</a:t>
            </a:r>
            <a:endParaRPr lang="sv-SE" altLang="sv-SE" dirty="0">
              <a:solidFill>
                <a:prstClr val="black"/>
              </a:solidFill>
              <a:latin typeface="Calibri"/>
            </a:endParaRPr>
          </a:p>
          <a:p>
            <a:pPr>
              <a:buNone/>
            </a:pPr>
            <a:endParaRPr lang="sv-SE" altLang="sv-SE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6" name="textruta 5">
            <a:extLst>
              <a:ext uri="{FF2B5EF4-FFF2-40B4-BE49-F238E27FC236}">
                <a16:creationId xmlns:a16="http://schemas.microsoft.com/office/drawing/2014/main" id="{9271D742-535D-B9CC-7CB9-EE2E09DE5A93}"/>
              </a:ext>
            </a:extLst>
          </p:cNvPr>
          <p:cNvSpPr txBox="1"/>
          <p:nvPr/>
        </p:nvSpPr>
        <p:spPr>
          <a:xfrm>
            <a:off x="7996311" y="6299507"/>
            <a:ext cx="18357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defTabSz="457200"/>
            <a:r>
              <a:rPr lang="sv-SE" sz="1200" b="1" dirty="0">
                <a:solidFill>
                  <a:prstClr val="black"/>
                </a:solidFill>
                <a:latin typeface="AvantGarde" pitchFamily="34" charset="0"/>
                <a:cs typeface="Arial" panose="020B0604020202020204" pitchFamily="34" charset="0"/>
              </a:rPr>
              <a:t>PRIORITERINGSCENTRUM</a:t>
            </a:r>
          </a:p>
        </p:txBody>
      </p:sp>
      <p:pic>
        <p:nvPicPr>
          <p:cNvPr id="2" name="Bildobjekt 1">
            <a:extLst>
              <a:ext uri="{FF2B5EF4-FFF2-40B4-BE49-F238E27FC236}">
                <a16:creationId xmlns:a16="http://schemas.microsoft.com/office/drawing/2014/main" id="{A5AB2B4E-B570-16CB-AFF3-BFD274A67DD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1507" y="2149434"/>
            <a:ext cx="5343283" cy="3771279"/>
          </a:xfrm>
          <a:prstGeom prst="rect">
            <a:avLst/>
          </a:prstGeom>
        </p:spPr>
      </p:pic>
      <p:pic>
        <p:nvPicPr>
          <p:cNvPr id="3" name="Bildobjekt 2">
            <a:extLst>
              <a:ext uri="{FF2B5EF4-FFF2-40B4-BE49-F238E27FC236}">
                <a16:creationId xmlns:a16="http://schemas.microsoft.com/office/drawing/2014/main" id="{60331045-9A33-BB7D-8394-3007120CE0C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98783" y="2149434"/>
            <a:ext cx="5040967" cy="3771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5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838200" y="71679"/>
            <a:ext cx="105156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sv-SE" dirty="0">
                <a:latin typeface="KorolevLiU Medium" pitchFamily="2" charset="77"/>
                <a:cs typeface="Arial" charset="0"/>
              </a:rPr>
              <a:t>Frågor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838200" y="1077573"/>
            <a:ext cx="10515600" cy="4724888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sv-SE" dirty="0"/>
              <a:t>Horisontell prioritering inom eller mellan regioner?</a:t>
            </a:r>
          </a:p>
          <a:p>
            <a:pPr lvl="1">
              <a:lnSpc>
                <a:spcPct val="90000"/>
              </a:lnSpc>
            </a:pPr>
            <a:r>
              <a:rPr lang="sv-SE" sz="2200" dirty="0"/>
              <a:t>Regionen har ansvar för medborgarna i sin region</a:t>
            </a:r>
          </a:p>
          <a:p>
            <a:pPr lvl="1">
              <a:lnSpc>
                <a:spcPct val="90000"/>
              </a:lnSpc>
            </a:pPr>
            <a:r>
              <a:rPr lang="sv-SE" sz="2200" dirty="0"/>
              <a:t>Kräva olika prioriteringar i olika regioner beroende på resurs och sjukdomspanorama</a:t>
            </a:r>
          </a:p>
          <a:p>
            <a:pPr lvl="1">
              <a:lnSpc>
                <a:spcPct val="90000"/>
              </a:lnSpc>
            </a:pPr>
            <a:r>
              <a:rPr lang="sv-SE" sz="2200" dirty="0"/>
              <a:t>Problem för jämlikhet i Sverige?</a:t>
            </a:r>
          </a:p>
          <a:p>
            <a:pPr marL="228584" lvl="1">
              <a:lnSpc>
                <a:spcPct val="90000"/>
              </a:lnSpc>
              <a:spcBef>
                <a:spcPts val="1000"/>
              </a:spcBef>
            </a:pPr>
            <a:r>
              <a:rPr lang="sv-SE" dirty="0"/>
              <a:t>Resursfördelning och väntetid?</a:t>
            </a:r>
          </a:p>
          <a:p>
            <a:pPr marL="685748" lvl="2">
              <a:lnSpc>
                <a:spcPct val="90000"/>
              </a:lnSpc>
              <a:spcBef>
                <a:spcPts val="1000"/>
              </a:spcBef>
            </a:pPr>
            <a:r>
              <a:rPr lang="sv-SE" sz="2200" dirty="0"/>
              <a:t>Inte nödvändigtvis ett problem att patienter med lindrigare tillstånd får snabbare hjälp – om det är oberoende resurser</a:t>
            </a:r>
          </a:p>
          <a:p>
            <a:pPr marL="685748" lvl="2">
              <a:lnSpc>
                <a:spcPct val="90000"/>
              </a:lnSpc>
              <a:spcBef>
                <a:spcPts val="1000"/>
              </a:spcBef>
            </a:pPr>
            <a:r>
              <a:rPr lang="sv-SE" sz="2200" dirty="0"/>
              <a:t>Problem – om de får snabbare hjälp på bekostnad av patienter med svårare tillstånd</a:t>
            </a:r>
          </a:p>
          <a:p>
            <a:pPr marL="685748" lvl="2">
              <a:lnSpc>
                <a:spcPct val="90000"/>
              </a:lnSpc>
              <a:spcBef>
                <a:spcPts val="1000"/>
              </a:spcBef>
            </a:pPr>
            <a:r>
              <a:rPr lang="sv-SE" sz="2200" dirty="0"/>
              <a:t>Hjälpa patienter med lindrigare tillstånd för att avverka en kö – för att sedan kunna koncentrera sig på de svårare sjuka? – men har en alternativkostnad när det görs  - kanske kan vara kostnadsbesparande (men det behöver man i så fall visa)</a:t>
            </a:r>
          </a:p>
        </p:txBody>
      </p:sp>
      <p:sp>
        <p:nvSpPr>
          <p:cNvPr id="6149" name="Rectangle 5"/>
          <p:cNvSpPr>
            <a:spLocks noChangeArrowheads="1"/>
          </p:cNvSpPr>
          <p:nvPr/>
        </p:nvSpPr>
        <p:spPr bwMode="auto">
          <a:xfrm>
            <a:off x="4962525" y="2633663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8804B7C1-84AE-4C44-8EB2-FBC2FE15F517}"/>
              </a:ext>
            </a:extLst>
          </p:cNvPr>
          <p:cNvSpPr txBox="1"/>
          <p:nvPr/>
        </p:nvSpPr>
        <p:spPr>
          <a:xfrm>
            <a:off x="9320223" y="6259748"/>
            <a:ext cx="18357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>
                <a:latin typeface="AvantGarde" pitchFamily="34" charset="0"/>
                <a:cs typeface="Arial" panose="020B0604020202020204" pitchFamily="34" charset="0"/>
              </a:rPr>
              <a:t>PRIORITERINGSCENTRUM</a:t>
            </a:r>
          </a:p>
        </p:txBody>
      </p:sp>
    </p:spTree>
    <p:extLst>
      <p:ext uri="{BB962C8B-B14F-4D97-AF65-F5344CB8AC3E}">
        <p14:creationId xmlns:p14="http://schemas.microsoft.com/office/powerpoint/2010/main" val="291387043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042683-3DB7-3F11-9FD5-C20B79B8FC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101EC20C-3781-9E03-4652-6B19F564A6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838200" y="71679"/>
            <a:ext cx="10515600" cy="1325563"/>
          </a:xfrm>
        </p:spPr>
        <p:txBody>
          <a:bodyPr>
            <a:normAutofit/>
          </a:bodyPr>
          <a:lstStyle/>
          <a:p>
            <a:pPr algn="ctr" eaLnBrk="1" hangingPunct="1"/>
            <a:r>
              <a:rPr lang="sv-SE" dirty="0">
                <a:latin typeface="KorolevLiU Medium" pitchFamily="2" charset="77"/>
                <a:cs typeface="Arial" charset="0"/>
              </a:rPr>
              <a:t>Frågor</a:t>
            </a:r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E28A4BCD-D265-0542-D837-8843E3AFA37B}"/>
              </a:ext>
            </a:extLst>
          </p:cNvPr>
          <p:cNvSpPr>
            <a:spLocks noGrp="1" noChangeArrowheads="1"/>
          </p:cNvSpPr>
          <p:nvPr>
            <p:ph idx="1"/>
          </p:nvPr>
        </p:nvSpPr>
        <p:spPr>
          <a:xfrm>
            <a:off x="838200" y="1077573"/>
            <a:ext cx="10515600" cy="4724888"/>
          </a:xfrm>
        </p:spPr>
        <p:txBody>
          <a:bodyPr>
            <a:noAutofit/>
          </a:bodyPr>
          <a:lstStyle/>
          <a:p>
            <a:pPr eaLnBrk="1" hangingPunct="1">
              <a:lnSpc>
                <a:spcPct val="90000"/>
              </a:lnSpc>
            </a:pPr>
            <a:r>
              <a:rPr lang="sv-SE" dirty="0"/>
              <a:t>Cancer vs annan vård?</a:t>
            </a:r>
          </a:p>
          <a:p>
            <a:pPr lvl="1">
              <a:lnSpc>
                <a:spcPct val="90000"/>
              </a:lnSpc>
            </a:pPr>
            <a:r>
              <a:rPr lang="sv-SE" dirty="0"/>
              <a:t>Ej självklart att cancer ska gå före – beror på svårighetsgrad – men också vilken nytta man gör med insatsen givet resursåtgången </a:t>
            </a:r>
          </a:p>
          <a:p>
            <a:pPr lvl="1">
              <a:lnSpc>
                <a:spcPct val="90000"/>
              </a:lnSpc>
            </a:pPr>
            <a:r>
              <a:rPr lang="sv-SE" dirty="0"/>
              <a:t>Benigna tillstånd kan ha lika stor svårighetsgrad och patientnytta</a:t>
            </a:r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B27808D7-B3DA-0E5A-44D8-A19C4B6259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2525" y="2633663"/>
            <a:ext cx="9144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sv-SE"/>
          </a:p>
        </p:txBody>
      </p:sp>
      <p:sp>
        <p:nvSpPr>
          <p:cNvPr id="5" name="textruta 4">
            <a:extLst>
              <a:ext uri="{FF2B5EF4-FFF2-40B4-BE49-F238E27FC236}">
                <a16:creationId xmlns:a16="http://schemas.microsoft.com/office/drawing/2014/main" id="{E1A6BF86-3930-A1A0-5AF7-1F88BC098406}"/>
              </a:ext>
            </a:extLst>
          </p:cNvPr>
          <p:cNvSpPr txBox="1"/>
          <p:nvPr/>
        </p:nvSpPr>
        <p:spPr>
          <a:xfrm>
            <a:off x="9320223" y="6259748"/>
            <a:ext cx="183575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1200" b="1" dirty="0">
                <a:latin typeface="AvantGarde" pitchFamily="34" charset="0"/>
                <a:cs typeface="Arial" panose="020B0604020202020204" pitchFamily="34" charset="0"/>
              </a:rPr>
              <a:t>PRIORITERINGSCENTRUM</a:t>
            </a:r>
          </a:p>
        </p:txBody>
      </p:sp>
    </p:spTree>
    <p:extLst>
      <p:ext uri="{BB962C8B-B14F-4D97-AF65-F5344CB8AC3E}">
        <p14:creationId xmlns:p14="http://schemas.microsoft.com/office/powerpoint/2010/main" val="29641263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>
            <a:extLst>
              <a:ext uri="{FF2B5EF4-FFF2-40B4-BE49-F238E27FC236}">
                <a16:creationId xmlns:a16="http://schemas.microsoft.com/office/drawing/2014/main" id="{8C6D9170-7F4C-E617-51E0-E726C90A3F8E}"/>
              </a:ext>
            </a:extLst>
          </p:cNvPr>
          <p:cNvSpPr txBox="1"/>
          <p:nvPr/>
        </p:nvSpPr>
        <p:spPr>
          <a:xfrm>
            <a:off x="10238444" y="6215876"/>
            <a:ext cx="18357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antGarde" pitchFamily="34" charset="0"/>
                <a:ea typeface="+mn-ea"/>
                <a:cs typeface="Arial" panose="020B0604020202020204" pitchFamily="34" charset="0"/>
              </a:rPr>
              <a:t>PRIORITERINGSCENTRUM</a:t>
            </a:r>
            <a:br>
              <a:rPr kumimoji="0" lang="sv-SE" sz="1200" b="0" i="1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vantGarde" pitchFamily="34" charset="0"/>
                <a:ea typeface="+mn-ea"/>
                <a:cs typeface="Arial" panose="020B0604020202020204" pitchFamily="34" charset="0"/>
              </a:rPr>
            </a:br>
            <a:endParaRPr kumimoji="0" lang="sv-SE" sz="1200" b="0" i="1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vantGarde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Rubrik 1">
            <a:extLst>
              <a:ext uri="{FF2B5EF4-FFF2-40B4-BE49-F238E27FC236}">
                <a16:creationId xmlns:a16="http://schemas.microsoft.com/office/drawing/2014/main" id="{748731FC-81EC-D8B1-CDF6-862AB039D470}"/>
              </a:ext>
            </a:extLst>
          </p:cNvPr>
          <p:cNvSpPr txBox="1">
            <a:spLocks/>
          </p:cNvSpPr>
          <p:nvPr/>
        </p:nvSpPr>
        <p:spPr>
          <a:xfrm>
            <a:off x="925197" y="174926"/>
            <a:ext cx="10686795" cy="854881"/>
          </a:xfrm>
          <a:prstGeom prst="rect">
            <a:avLst/>
          </a:prstGeom>
        </p:spPr>
        <p:txBody>
          <a:bodyPr>
            <a:no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332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rolevLiU Medium" pitchFamily="2" charset="77"/>
                <a:ea typeface="Calibri" panose="020F0502020204030204" pitchFamily="34" charset="0"/>
                <a:cs typeface="Calibri" panose="020F0502020204030204" pitchFamily="34" charset="0"/>
              </a:rPr>
              <a:t>Det räcker inte med modeller och verktyg </a:t>
            </a:r>
            <a:b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rolevLiU Medium" pitchFamily="2" charset="77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rolevLiU Medium" pitchFamily="2" charset="77"/>
                <a:ea typeface="Calibri" panose="020F0502020204030204" pitchFamily="34" charset="0"/>
                <a:cs typeface="Calibri" panose="020F0502020204030204" pitchFamily="34" charset="0"/>
              </a:rPr>
              <a:t>– att ägna omsorg åt </a:t>
            </a:r>
            <a:r>
              <a:rPr kumimoji="0" lang="sv-SE" sz="36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rolevLiU Medium" pitchFamily="2" charset="77"/>
                <a:ea typeface="Calibri" panose="020F0502020204030204" pitchFamily="34" charset="0"/>
                <a:cs typeface="Calibri" panose="020F0502020204030204" pitchFamily="34" charset="0"/>
              </a:rPr>
              <a:t>Proceduren och Processen </a:t>
            </a:r>
            <a:r>
              <a:rPr kumimoji="0" lang="sv-SE" sz="36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KorolevLiU Medium" pitchFamily="2" charset="77"/>
                <a:ea typeface="Calibri" panose="020F0502020204030204" pitchFamily="34" charset="0"/>
                <a:cs typeface="Calibri" panose="020F0502020204030204" pitchFamily="34" charset="0"/>
              </a:rPr>
              <a:t>är centralt</a:t>
            </a:r>
          </a:p>
        </p:txBody>
      </p:sp>
      <p:sp>
        <p:nvSpPr>
          <p:cNvPr id="8" name="textruta 7">
            <a:extLst>
              <a:ext uri="{FF2B5EF4-FFF2-40B4-BE49-F238E27FC236}">
                <a16:creationId xmlns:a16="http://schemas.microsoft.com/office/drawing/2014/main" id="{576134C0-54DF-5718-2D68-6BB3085224F7}"/>
              </a:ext>
            </a:extLst>
          </p:cNvPr>
          <p:cNvSpPr txBox="1"/>
          <p:nvPr/>
        </p:nvSpPr>
        <p:spPr>
          <a:xfrm>
            <a:off x="483695" y="1669962"/>
            <a:ext cx="11708305" cy="44012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Tydligt uppdrag och mandat från ledning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Tydlig ledning /roller/ansvarsfördelning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Rimliga förutsättningar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800" dirty="0">
                <a:solidFill>
                  <a:prstClr val="black"/>
                </a:solidFill>
              </a:rPr>
              <a:t>Arenor för dialog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sv-SE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ea typeface="+mn-ea"/>
                <a:cs typeface="+mn-cs"/>
              </a:rPr>
              <a:t>Utbildning om prioritering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sv-SE" sz="2800" dirty="0">
                <a:solidFill>
                  <a:prstClr val="black"/>
                </a:solidFill>
              </a:rPr>
              <a:t>Bra faktaunderlag</a:t>
            </a: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r>
              <a:rPr lang="sv-SE" sz="2800" dirty="0">
                <a:solidFill>
                  <a:prstClr val="black"/>
                </a:solidFill>
              </a:rPr>
              <a:t>Öppenhet – internt och externt</a:t>
            </a: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r>
              <a:rPr lang="sv-SE" sz="2800" dirty="0">
                <a:solidFill>
                  <a:prstClr val="black"/>
                </a:solidFill>
              </a:rPr>
              <a:t>Plan för integration i det löpande arbetet/ledningssystem </a:t>
            </a:r>
            <a:r>
              <a:rPr lang="sv-SE" sz="2800" dirty="0" err="1">
                <a:solidFill>
                  <a:prstClr val="black"/>
                </a:solidFill>
              </a:rPr>
              <a:t>etc</a:t>
            </a:r>
            <a:r>
              <a:rPr lang="sv-SE" sz="2800" dirty="0">
                <a:solidFill>
                  <a:prstClr val="black"/>
                </a:solidFill>
              </a:rPr>
              <a:t> - uthållighet</a:t>
            </a:r>
          </a:p>
          <a:p>
            <a:pPr marL="342900" indent="-342900" defTabSz="457200">
              <a:buFont typeface="Arial" panose="020B0604020202020204" pitchFamily="34" charset="0"/>
              <a:buChar char="•"/>
              <a:defRPr/>
            </a:pPr>
            <a:r>
              <a:rPr lang="sv-SE" sz="2800" dirty="0">
                <a:solidFill>
                  <a:prstClr val="black"/>
                </a:solidFill>
              </a:rPr>
              <a:t>En öppenhet och intresse för förändring i organisationen</a:t>
            </a:r>
          </a:p>
        </p:txBody>
      </p:sp>
    </p:spTree>
    <p:extLst>
      <p:ext uri="{BB962C8B-B14F-4D97-AF65-F5344CB8AC3E}">
        <p14:creationId xmlns:p14="http://schemas.microsoft.com/office/powerpoint/2010/main" val="4313408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Bildobjekt 19" descr="En bild som visar svart, mörker&#10;&#10;AI-genererat innehåll kan vara felaktigt.">
            <a:extLst>
              <a:ext uri="{FF2B5EF4-FFF2-40B4-BE49-F238E27FC236}">
                <a16:creationId xmlns:a16="http://schemas.microsoft.com/office/drawing/2014/main" id="{38E5AF22-E5DF-5D93-1788-16BB27660C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39447" y="3716828"/>
            <a:ext cx="2331273" cy="2331273"/>
          </a:xfrm>
          <a:prstGeom prst="rect">
            <a:avLst/>
          </a:prstGeom>
        </p:spPr>
      </p:pic>
      <p:sp>
        <p:nvSpPr>
          <p:cNvPr id="4" name="Rubrik 1">
            <a:extLst>
              <a:ext uri="{FF2B5EF4-FFF2-40B4-BE49-F238E27FC236}">
                <a16:creationId xmlns:a16="http://schemas.microsoft.com/office/drawing/2014/main" id="{A48281D3-5570-5324-28F6-8BBFE4704BA4}"/>
              </a:ext>
            </a:extLst>
          </p:cNvPr>
          <p:cNvSpPr txBox="1">
            <a:spLocks/>
          </p:cNvSpPr>
          <p:nvPr/>
        </p:nvSpPr>
        <p:spPr>
          <a:xfrm>
            <a:off x="839788" y="401306"/>
            <a:ext cx="6630395" cy="1027386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 defTabSz="914332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Ta del av vår verksamhet</a:t>
            </a:r>
          </a:p>
        </p:txBody>
      </p:sp>
      <p:sp>
        <p:nvSpPr>
          <p:cNvPr id="5" name="Platshållare för innehåll 2">
            <a:extLst>
              <a:ext uri="{FF2B5EF4-FFF2-40B4-BE49-F238E27FC236}">
                <a16:creationId xmlns:a16="http://schemas.microsoft.com/office/drawing/2014/main" id="{A1A2501C-FF4E-DCC2-DD83-02A7C7A33F87}"/>
              </a:ext>
            </a:extLst>
          </p:cNvPr>
          <p:cNvSpPr txBox="1">
            <a:spLocks/>
          </p:cNvSpPr>
          <p:nvPr/>
        </p:nvSpPr>
        <p:spPr>
          <a:xfrm>
            <a:off x="839788" y="1963525"/>
            <a:ext cx="7206932" cy="4084577"/>
          </a:xfrm>
          <a:prstGeom prst="rect">
            <a:avLst/>
          </a:prstGeom>
        </p:spPr>
        <p:txBody>
          <a:bodyPr>
            <a:noAutofit/>
          </a:bodyPr>
          <a:lstStyle>
            <a:lvl1pPr marL="228584" indent="-228584" algn="l" defTabSz="914332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5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1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08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247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412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578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744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5910" indent="-228584" algn="l" defTabSz="914332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Läs mer: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liu.se/prioriteringscentrum</a:t>
            </a:r>
            <a:r>
              <a:rPr lang="sv-SE" dirty="0">
                <a:latin typeface="KorolevLiU Medium" pitchFamily="2" charset="77"/>
              </a:rPr>
              <a:t>	</a:t>
            </a:r>
          </a:p>
          <a:p>
            <a:pPr marL="0" indent="0">
              <a:buNone/>
            </a:pPr>
            <a:endParaRPr lang="sv-SE" dirty="0">
              <a:latin typeface="KorolevLiU Medium" pitchFamily="2" charset="77"/>
            </a:endParaRPr>
          </a:p>
          <a:p>
            <a:pPr marL="0" indent="0">
              <a:buNone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Följ oss i sociala medier</a:t>
            </a:r>
          </a:p>
          <a:p>
            <a:pPr marL="0" indent="0">
              <a:buNone/>
            </a:pPr>
            <a:endParaRPr lang="sv-SE" sz="200" dirty="0">
              <a:latin typeface="KorolevLiU Medium" pitchFamily="2" charset="77"/>
            </a:endParaRPr>
          </a:p>
          <a:p>
            <a:pPr marL="0" indent="0">
              <a:buNone/>
            </a:pPr>
            <a:r>
              <a:rPr lang="sv-SE" dirty="0">
                <a:latin typeface="KorolevLiU Medium" pitchFamily="2" charset="77"/>
              </a:rPr>
              <a:t>	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  <a:hlinkClick r:id="rId4"/>
              </a:rPr>
              <a:t>Prioriteringscentrum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v-SE" sz="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	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  <a:hlinkClick r:id="rId5"/>
              </a:rPr>
              <a:t>Prioriteringscentrum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sv-SE" dirty="0">
              <a:latin typeface="KorolevLiU Medium" pitchFamily="2" charset="77"/>
            </a:endParaRPr>
          </a:p>
          <a:p>
            <a:pPr marL="0" indent="0">
              <a:buNone/>
            </a:pP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</a:rPr>
              <a:t>Kontakta oss: </a:t>
            </a:r>
            <a:r>
              <a:rPr lang="sv-SE" dirty="0">
                <a:latin typeface="Calibri" panose="020F0502020204030204" pitchFamily="34" charset="0"/>
                <a:cs typeface="Calibri" panose="020F0502020204030204" pitchFamily="34" charset="0"/>
                <a:hlinkClick r:id="rId6"/>
              </a:rPr>
              <a:t>prioriteringscentrum@liu.se</a:t>
            </a:r>
            <a:endParaRPr lang="sv-SE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xtruta 6">
            <a:extLst>
              <a:ext uri="{FF2B5EF4-FFF2-40B4-BE49-F238E27FC236}">
                <a16:creationId xmlns:a16="http://schemas.microsoft.com/office/drawing/2014/main" id="{1286227A-E278-FD4E-57A2-8DFA7316FC6F}"/>
              </a:ext>
            </a:extLst>
          </p:cNvPr>
          <p:cNvSpPr txBox="1"/>
          <p:nvPr/>
        </p:nvSpPr>
        <p:spPr>
          <a:xfrm>
            <a:off x="7080290" y="5059753"/>
            <a:ext cx="262447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Skanna för att skriva </a:t>
            </a:r>
          </a:p>
          <a:p>
            <a:pPr algn="r"/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</a:rPr>
              <a:t>upp dig eller besök</a:t>
            </a:r>
          </a:p>
          <a:p>
            <a:pPr algn="r"/>
            <a:r>
              <a:rPr lang="sv-SE" sz="1600" dirty="0">
                <a:latin typeface="Calibri" panose="020F0502020204030204" pitchFamily="34" charset="0"/>
                <a:cs typeface="Calibri" panose="020F0502020204030204" pitchFamily="34" charset="0"/>
                <a:hlinkClick r:id="rId3"/>
              </a:rPr>
              <a:t>liu.se/prioriteringscentrum</a:t>
            </a:r>
            <a:endParaRPr lang="sv-SE" sz="16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ruta 8">
            <a:extLst>
              <a:ext uri="{FF2B5EF4-FFF2-40B4-BE49-F238E27FC236}">
                <a16:creationId xmlns:a16="http://schemas.microsoft.com/office/drawing/2014/main" id="{05210B3F-1EE6-F2C0-8E7C-6880EB9C9D61}"/>
              </a:ext>
            </a:extLst>
          </p:cNvPr>
          <p:cNvSpPr txBox="1"/>
          <p:nvPr/>
        </p:nvSpPr>
        <p:spPr>
          <a:xfrm>
            <a:off x="9704763" y="3007862"/>
            <a:ext cx="220657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latin typeface="Calibri" panose="020F0502020204030204" pitchFamily="34" charset="0"/>
                <a:cs typeface="Calibri" panose="020F0502020204030204" pitchFamily="34" charset="0"/>
              </a:rPr>
              <a:t>Prenumerera på vårt nyhetsbrev</a:t>
            </a:r>
          </a:p>
        </p:txBody>
      </p:sp>
      <p:pic>
        <p:nvPicPr>
          <p:cNvPr id="13" name="Bildobjekt 12" descr="En bild som visar logotyp, Grafik, Teckensnitt, symbol&#10;&#10;AI-genererat innehåll kan vara felaktigt.">
            <a:extLst>
              <a:ext uri="{FF2B5EF4-FFF2-40B4-BE49-F238E27FC236}">
                <a16:creationId xmlns:a16="http://schemas.microsoft.com/office/drawing/2014/main" id="{653A5C3D-53CB-46E9-051B-84AF2F161F1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8448" y="4008678"/>
            <a:ext cx="487752" cy="487752"/>
          </a:xfrm>
          <a:prstGeom prst="rect">
            <a:avLst/>
          </a:prstGeom>
        </p:spPr>
      </p:pic>
      <p:pic>
        <p:nvPicPr>
          <p:cNvPr id="14" name="Bildobjekt 13" descr="En bild som visar symbol, logotyp, Teckensnitt, Grafik&#10;&#10;AI-genererat innehåll kan vara felaktigt.">
            <a:extLst>
              <a:ext uri="{FF2B5EF4-FFF2-40B4-BE49-F238E27FC236}">
                <a16:creationId xmlns:a16="http://schemas.microsoft.com/office/drawing/2014/main" id="{9B2F9B5D-0B4E-4580-494B-477C506C501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167" y="3444845"/>
            <a:ext cx="494033" cy="494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558043"/>
      </p:ext>
    </p:extLst>
  </p:cSld>
  <p:clrMapOvr>
    <a:masterClrMapping/>
  </p:clrMapOvr>
</p:sld>
</file>

<file path=ppt/theme/theme1.xml><?xml version="1.0" encoding="utf-8"?>
<a:theme xmlns:a="http://schemas.openxmlformats.org/drawingml/2006/main" name="LiU - WHITE">
  <a:themeElements>
    <a:clrScheme name="LiU-BLÅ">
      <a:dk1>
        <a:srgbClr val="000000"/>
      </a:dk1>
      <a:lt1>
        <a:srgbClr val="FFFFFF"/>
      </a:lt1>
      <a:dk2>
        <a:srgbClr val="00B9E7"/>
      </a:dk2>
      <a:lt2>
        <a:srgbClr val="FFFFFF"/>
      </a:lt2>
      <a:accent1>
        <a:srgbClr val="17C7D2"/>
      </a:accent1>
      <a:accent2>
        <a:srgbClr val="00CFB5"/>
      </a:accent2>
      <a:accent3>
        <a:srgbClr val="FF6442"/>
      </a:accent3>
      <a:accent4>
        <a:srgbClr val="8981D3"/>
      </a:accent4>
      <a:accent5>
        <a:srgbClr val="FDEF5D"/>
      </a:accent5>
      <a:accent6>
        <a:srgbClr val="6A7E91"/>
      </a:accent6>
      <a:hlink>
        <a:srgbClr val="0000FF"/>
      </a:hlink>
      <a:folHlink>
        <a:srgbClr val="800080"/>
      </a:folHlink>
    </a:clrScheme>
    <a:fontScheme name="LiU - ersättningstypsnitt">
      <a:majorFont>
        <a:latin typeface="Calibri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LiU-BLÅ">
      <a:srgbClr val="00B9E7"/>
    </a:custClr>
    <a:custClr name="LiU-TURKOS">
      <a:srgbClr val="17C7D2"/>
    </a:custClr>
    <a:custClr name="LiU-GRÖN">
      <a:srgbClr val="00CFB5"/>
    </a:custClr>
    <a:custClr name="LiU-">
      <a:srgbClr val="FFFFFF"/>
    </a:custClr>
    <a:custClr name="LiU-ORANGE">
      <a:srgbClr val="FF6442"/>
    </a:custClr>
    <a:custClr name="LiU-LILA">
      <a:srgbClr val="8981D3"/>
    </a:custClr>
    <a:custClr name="LiU-GUL">
      <a:srgbClr val="FDEF5D"/>
    </a:custClr>
    <a:custClr name="LiU-GRÅ">
      <a:srgbClr val="6A7E91"/>
    </a:custClr>
    <a:custClr name="LiU-">
      <a:srgbClr val="FFFFFF"/>
    </a:custClr>
    <a:custClr name="LiU-">
      <a:srgbClr val="FFFFFF"/>
    </a:custClr>
    <a:custClr name="LiU-BLÅ 50%">
      <a:srgbClr val="80DCF3"/>
    </a:custClr>
    <a:custClr name="LiU-TURKOS 50%">
      <a:srgbClr val="8BE3E9"/>
    </a:custClr>
    <a:custClr name="LiU-GRÖN 50%">
      <a:srgbClr val="80E7DA"/>
    </a:custClr>
    <a:custClr name="LiU-">
      <a:srgbClr val="FFFFFF"/>
    </a:custClr>
    <a:custClr name="LiU-ORANGE 50%">
      <a:srgbClr val="FFB2A1"/>
    </a:custClr>
    <a:custClr name="LiU-LILA 50%">
      <a:srgbClr val="C4C0E9"/>
    </a:custClr>
    <a:custClr name="LiU-GUL 50%">
      <a:srgbClr val="FEF7AE"/>
    </a:custClr>
    <a:custClr name="LiU-GRÅ 50%">
      <a:srgbClr val="B5BFC8"/>
    </a:custClr>
    <a:custClr name="LiU-">
      <a:srgbClr val="FFFFFF"/>
    </a:custClr>
    <a:custClr name="LiU-">
      <a:srgbClr val="FFFFFF"/>
    </a:custClr>
    <a:custClr name="LiU-BLÅ 30%">
      <a:srgbClr val="B3EAF8"/>
    </a:custClr>
    <a:custClr name="LiU-TURKOS 30%">
      <a:srgbClr val="B9EEF2"/>
    </a:custClr>
    <a:custClr name="LiU-GRÖN 30%">
      <a:srgbClr val="B3F1E9"/>
    </a:custClr>
    <a:custClr name="LiU-">
      <a:srgbClr val="FFFFFF"/>
    </a:custClr>
    <a:custClr name="LiU-ORANGE 30%">
      <a:srgbClr val="FFD1C6"/>
    </a:custClr>
    <a:custClr name="LiU-LILA 30%">
      <a:srgbClr val="DCD9F2"/>
    </a:custClr>
    <a:custClr name="LiU-">
      <a:srgbClr val="FFFFFF"/>
    </a:custClr>
    <a:custClr name="LiU-GRÅ 30%">
      <a:srgbClr val="D2D8DE"/>
    </a:custClr>
    <a:custClr name="LiU-">
      <a:srgbClr val="FFFFFF"/>
    </a:custClr>
    <a:custClr name="LiU-">
      <a:srgbClr val="FFFFFF"/>
    </a:custClr>
  </a:custClrLst>
  <a:extLst>
    <a:ext uri="{05A4C25C-085E-4340-85A3-A5531E510DB2}">
      <thm15:themeFamily xmlns:thm15="http://schemas.microsoft.com/office/thememl/2012/main" name="LiU - English - Presentation Widescreen" id="{A8EE3795-23B3-0144-B180-FB35E8B653E1}" vid="{806D19F3-5410-5A46-99B0-493118C0DDC0}"/>
    </a:ext>
  </a:extLst>
</a:theme>
</file>

<file path=ppt/theme/theme2.xml><?xml version="1.0" encoding="utf-8"?>
<a:theme xmlns:a="http://schemas.openxmlformats.org/drawingml/2006/main" name="LiU - BLACK">
  <a:themeElements>
    <a:clrScheme name="LiU-BLÅ">
      <a:dk1>
        <a:srgbClr val="000000"/>
      </a:dk1>
      <a:lt1>
        <a:srgbClr val="FFFFFF"/>
      </a:lt1>
      <a:dk2>
        <a:srgbClr val="00B9E7"/>
      </a:dk2>
      <a:lt2>
        <a:srgbClr val="FFFFFF"/>
      </a:lt2>
      <a:accent1>
        <a:srgbClr val="17C7D2"/>
      </a:accent1>
      <a:accent2>
        <a:srgbClr val="00CFB5"/>
      </a:accent2>
      <a:accent3>
        <a:srgbClr val="FF6442"/>
      </a:accent3>
      <a:accent4>
        <a:srgbClr val="8981D3"/>
      </a:accent4>
      <a:accent5>
        <a:srgbClr val="FDEF5D"/>
      </a:accent5>
      <a:accent6>
        <a:srgbClr val="6A7E91"/>
      </a:accent6>
      <a:hlink>
        <a:srgbClr val="0000FF"/>
      </a:hlink>
      <a:folHlink>
        <a:srgbClr val="800080"/>
      </a:folHlink>
    </a:clrScheme>
    <a:fontScheme name="LiU - ersättningstypsnitt">
      <a:majorFont>
        <a:latin typeface="Calibri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LiU-BLÅ">
      <a:srgbClr val="00B9E7"/>
    </a:custClr>
    <a:custClr name="LiU-TURKOS">
      <a:srgbClr val="17C7D2"/>
    </a:custClr>
    <a:custClr name="LiU-GRÖN">
      <a:srgbClr val="00CFB5"/>
    </a:custClr>
    <a:custClr name="LiU-">
      <a:srgbClr val="FFFFFF"/>
    </a:custClr>
    <a:custClr name="LiU-ORANGE">
      <a:srgbClr val="FF6442"/>
    </a:custClr>
    <a:custClr name="LiU-LILA">
      <a:srgbClr val="8981D3"/>
    </a:custClr>
    <a:custClr name="LiU-GUL">
      <a:srgbClr val="FDEF5D"/>
    </a:custClr>
    <a:custClr name="LiU-GRÅ">
      <a:srgbClr val="6A7E91"/>
    </a:custClr>
    <a:custClr name="LiU-">
      <a:srgbClr val="FFFFFF"/>
    </a:custClr>
    <a:custClr name="LiU-">
      <a:srgbClr val="FFFFFF"/>
    </a:custClr>
    <a:custClr name="LiU-BLÅ 50%">
      <a:srgbClr val="80DCF3"/>
    </a:custClr>
    <a:custClr name="LiU-TURKOS 50%">
      <a:srgbClr val="8BE3E9"/>
    </a:custClr>
    <a:custClr name="LiU-GRÖN 50%">
      <a:srgbClr val="80E7DA"/>
    </a:custClr>
    <a:custClr name="LiU-">
      <a:srgbClr val="FFFFFF"/>
    </a:custClr>
    <a:custClr name="LiU-ORANGE 50%">
      <a:srgbClr val="FFB2A1"/>
    </a:custClr>
    <a:custClr name="LiU-LILA 50%">
      <a:srgbClr val="C4C0E9"/>
    </a:custClr>
    <a:custClr name="LiU-GUL 50%">
      <a:srgbClr val="FEF7AE"/>
    </a:custClr>
    <a:custClr name="LiU-GRÅ 50%">
      <a:srgbClr val="B5BFC8"/>
    </a:custClr>
    <a:custClr name="LiU-">
      <a:srgbClr val="FFFFFF"/>
    </a:custClr>
    <a:custClr name="LiU-">
      <a:srgbClr val="FFFFFF"/>
    </a:custClr>
    <a:custClr name="LiU-BLÅ 30%">
      <a:srgbClr val="B3EAF8"/>
    </a:custClr>
    <a:custClr name="LiU-TURKOS 30%">
      <a:srgbClr val="B9EEF2"/>
    </a:custClr>
    <a:custClr name="LiU-GRÖN 30%">
      <a:srgbClr val="B3F1E9"/>
    </a:custClr>
    <a:custClr name="LiU-">
      <a:srgbClr val="FFFFFF"/>
    </a:custClr>
    <a:custClr name="LiU-ORANGE 30%">
      <a:srgbClr val="FFD1C6"/>
    </a:custClr>
    <a:custClr name="LiU-LILA 30%">
      <a:srgbClr val="DCD9F2"/>
    </a:custClr>
    <a:custClr name="LiU-">
      <a:srgbClr val="FFFFFF"/>
    </a:custClr>
    <a:custClr name="LiU-GRÅ 30%">
      <a:srgbClr val="D2D8DE"/>
    </a:custClr>
    <a:custClr name="LiU-">
      <a:srgbClr val="FFFFFF"/>
    </a:custClr>
    <a:custClr name="LiU-">
      <a:srgbClr val="FFFFFF"/>
    </a:custClr>
  </a:custClrLst>
  <a:extLst>
    <a:ext uri="{05A4C25C-085E-4340-85A3-A5531E510DB2}">
      <thm15:themeFamily xmlns:thm15="http://schemas.microsoft.com/office/thememl/2012/main" name="LiU - English - Presentation Widescreen" id="{A8EE3795-23B3-0144-B180-FB35E8B653E1}" vid="{E6C717DE-68C4-1C40-A5C8-54F625859397}"/>
    </a:ext>
  </a:extLst>
</a:theme>
</file>

<file path=ppt/theme/theme3.xml><?xml version="1.0" encoding="utf-8"?>
<a:theme xmlns:a="http://schemas.openxmlformats.org/drawingml/2006/main" name="LiU - BLUE">
  <a:themeElements>
    <a:clrScheme name="LiU-BLÅ">
      <a:dk1>
        <a:srgbClr val="000000"/>
      </a:dk1>
      <a:lt1>
        <a:srgbClr val="FFFFFF"/>
      </a:lt1>
      <a:dk2>
        <a:srgbClr val="00B9E7"/>
      </a:dk2>
      <a:lt2>
        <a:srgbClr val="FFFFFF"/>
      </a:lt2>
      <a:accent1>
        <a:srgbClr val="17C7D2"/>
      </a:accent1>
      <a:accent2>
        <a:srgbClr val="00CFB5"/>
      </a:accent2>
      <a:accent3>
        <a:srgbClr val="FF6442"/>
      </a:accent3>
      <a:accent4>
        <a:srgbClr val="8981D3"/>
      </a:accent4>
      <a:accent5>
        <a:srgbClr val="FDEF5D"/>
      </a:accent5>
      <a:accent6>
        <a:srgbClr val="6A7E91"/>
      </a:accent6>
      <a:hlink>
        <a:srgbClr val="0000FF"/>
      </a:hlink>
      <a:folHlink>
        <a:srgbClr val="800080"/>
      </a:folHlink>
    </a:clrScheme>
    <a:fontScheme name="LiU - ersättningstypsnitt">
      <a:majorFont>
        <a:latin typeface="Calibri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LiU-BLÅ">
      <a:srgbClr val="00B9E7"/>
    </a:custClr>
    <a:custClr name="LiU-TURKOS">
      <a:srgbClr val="17C7D2"/>
    </a:custClr>
    <a:custClr name="LiU-GRÖN">
      <a:srgbClr val="00CFB5"/>
    </a:custClr>
    <a:custClr name="LiU-">
      <a:srgbClr val="FFFFFF"/>
    </a:custClr>
    <a:custClr name="LiU-ORANGE">
      <a:srgbClr val="FF6442"/>
    </a:custClr>
    <a:custClr name="LiU-LILA">
      <a:srgbClr val="8981D3"/>
    </a:custClr>
    <a:custClr name="LiU-GUL">
      <a:srgbClr val="FDEF5D"/>
    </a:custClr>
    <a:custClr name="LiU-GRÅ">
      <a:srgbClr val="6A7E91"/>
    </a:custClr>
    <a:custClr name="LiU-">
      <a:srgbClr val="FFFFFF"/>
    </a:custClr>
    <a:custClr name="LiU-">
      <a:srgbClr val="FFFFFF"/>
    </a:custClr>
    <a:custClr name="LiU-BLÅ 50%">
      <a:srgbClr val="80DCF3"/>
    </a:custClr>
    <a:custClr name="LiU-TURKOS 50%">
      <a:srgbClr val="8BE3E9"/>
    </a:custClr>
    <a:custClr name="LiU-GRÖN 50%">
      <a:srgbClr val="80E7DA"/>
    </a:custClr>
    <a:custClr name="LiU-">
      <a:srgbClr val="FFFFFF"/>
    </a:custClr>
    <a:custClr name="LiU-ORANGE 50%">
      <a:srgbClr val="FFB2A1"/>
    </a:custClr>
    <a:custClr name="LiU-LILA 50%">
      <a:srgbClr val="C4C0E9"/>
    </a:custClr>
    <a:custClr name="LiU-GUL 50%">
      <a:srgbClr val="FEF7AE"/>
    </a:custClr>
    <a:custClr name="LiU-GRÅ 50%">
      <a:srgbClr val="B5BFC8"/>
    </a:custClr>
    <a:custClr name="LiU-">
      <a:srgbClr val="FFFFFF"/>
    </a:custClr>
    <a:custClr name="LiU-">
      <a:srgbClr val="FFFFFF"/>
    </a:custClr>
    <a:custClr name="LiU-BLÅ 30%">
      <a:srgbClr val="B3EAF8"/>
    </a:custClr>
    <a:custClr name="LiU-TURKOS 30%">
      <a:srgbClr val="B9EEF2"/>
    </a:custClr>
    <a:custClr name="LiU-GRÖN 30%">
      <a:srgbClr val="B3F1E9"/>
    </a:custClr>
    <a:custClr name="LiU-">
      <a:srgbClr val="FFFFFF"/>
    </a:custClr>
    <a:custClr name="LiU-ORANGE 30%">
      <a:srgbClr val="FFD1C6"/>
    </a:custClr>
    <a:custClr name="LiU-LILA 30%">
      <a:srgbClr val="DCD9F2"/>
    </a:custClr>
    <a:custClr name="LiU-">
      <a:srgbClr val="FFFFFF"/>
    </a:custClr>
    <a:custClr name="LiU-GRÅ 30%">
      <a:srgbClr val="D2D8DE"/>
    </a:custClr>
    <a:custClr name="LiU-">
      <a:srgbClr val="FFFFFF"/>
    </a:custClr>
    <a:custClr name="LiU-">
      <a:srgbClr val="FFFFFF"/>
    </a:custClr>
  </a:custClrLst>
  <a:extLst>
    <a:ext uri="{05A4C25C-085E-4340-85A3-A5531E510DB2}">
      <thm15:themeFamily xmlns:thm15="http://schemas.microsoft.com/office/thememl/2012/main" name="LiU - English - Presentation Widescreen" id="{A8EE3795-23B3-0144-B180-FB35E8B653E1}" vid="{F52A93F6-A9DD-A64D-9FF6-AC613566F2CA}"/>
    </a:ext>
  </a:extLst>
</a:theme>
</file>

<file path=ppt/theme/theme4.xml><?xml version="1.0" encoding="utf-8"?>
<a:theme xmlns:a="http://schemas.openxmlformats.org/drawingml/2006/main" name="LiU - TURQUOISE">
  <a:themeElements>
    <a:clrScheme name="LiU-BLÅ">
      <a:dk1>
        <a:srgbClr val="000000"/>
      </a:dk1>
      <a:lt1>
        <a:srgbClr val="FFFFFF"/>
      </a:lt1>
      <a:dk2>
        <a:srgbClr val="00B9E7"/>
      </a:dk2>
      <a:lt2>
        <a:srgbClr val="FFFFFF"/>
      </a:lt2>
      <a:accent1>
        <a:srgbClr val="17C7D2"/>
      </a:accent1>
      <a:accent2>
        <a:srgbClr val="00CFB5"/>
      </a:accent2>
      <a:accent3>
        <a:srgbClr val="FF6442"/>
      </a:accent3>
      <a:accent4>
        <a:srgbClr val="8981D3"/>
      </a:accent4>
      <a:accent5>
        <a:srgbClr val="FDEF5D"/>
      </a:accent5>
      <a:accent6>
        <a:srgbClr val="6A7E91"/>
      </a:accent6>
      <a:hlink>
        <a:srgbClr val="0000FF"/>
      </a:hlink>
      <a:folHlink>
        <a:srgbClr val="800080"/>
      </a:folHlink>
    </a:clrScheme>
    <a:fontScheme name="LiU - ersättningstypsnitt">
      <a:majorFont>
        <a:latin typeface="Calibri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LiU-BLÅ">
      <a:srgbClr val="00B9E7"/>
    </a:custClr>
    <a:custClr name="LiU-TURKOS">
      <a:srgbClr val="17C7D2"/>
    </a:custClr>
    <a:custClr name="LiU-GRÖN">
      <a:srgbClr val="00CFB5"/>
    </a:custClr>
    <a:custClr name="LiU-">
      <a:srgbClr val="FFFFFF"/>
    </a:custClr>
    <a:custClr name="LiU-ORANGE">
      <a:srgbClr val="FF6442"/>
    </a:custClr>
    <a:custClr name="LiU-LILA">
      <a:srgbClr val="8981D3"/>
    </a:custClr>
    <a:custClr name="LiU-GUL">
      <a:srgbClr val="FDEF5D"/>
    </a:custClr>
    <a:custClr name="LiU-GRÅ">
      <a:srgbClr val="6A7E91"/>
    </a:custClr>
    <a:custClr name="LiU-">
      <a:srgbClr val="FFFFFF"/>
    </a:custClr>
    <a:custClr name="LiU-">
      <a:srgbClr val="FFFFFF"/>
    </a:custClr>
    <a:custClr name="LiU-BLÅ 50%">
      <a:srgbClr val="80DCF3"/>
    </a:custClr>
    <a:custClr name="LiU-TURKOS 50%">
      <a:srgbClr val="8BE3E9"/>
    </a:custClr>
    <a:custClr name="LiU-GRÖN 50%">
      <a:srgbClr val="80E7DA"/>
    </a:custClr>
    <a:custClr name="LiU-">
      <a:srgbClr val="FFFFFF"/>
    </a:custClr>
    <a:custClr name="LiU-ORANGE 50%">
      <a:srgbClr val="FFB2A1"/>
    </a:custClr>
    <a:custClr name="LiU-LILA 50%">
      <a:srgbClr val="C4C0E9"/>
    </a:custClr>
    <a:custClr name="LiU-GUL 50%">
      <a:srgbClr val="FEF7AE"/>
    </a:custClr>
    <a:custClr name="LiU-GRÅ 50%">
      <a:srgbClr val="B5BFC8"/>
    </a:custClr>
    <a:custClr name="LiU-">
      <a:srgbClr val="FFFFFF"/>
    </a:custClr>
    <a:custClr name="LiU-">
      <a:srgbClr val="FFFFFF"/>
    </a:custClr>
    <a:custClr name="LiU-BLÅ 30%">
      <a:srgbClr val="B3EAF8"/>
    </a:custClr>
    <a:custClr name="LiU-TURKOS 30%">
      <a:srgbClr val="B9EEF2"/>
    </a:custClr>
    <a:custClr name="LiU-GRÖN 30%">
      <a:srgbClr val="B3F1E9"/>
    </a:custClr>
    <a:custClr name="LiU-">
      <a:srgbClr val="FFFFFF"/>
    </a:custClr>
    <a:custClr name="LiU-ORANGE 30%">
      <a:srgbClr val="FFD1C6"/>
    </a:custClr>
    <a:custClr name="LiU-LILA 30%">
      <a:srgbClr val="DCD9F2"/>
    </a:custClr>
    <a:custClr name="LiU-">
      <a:srgbClr val="FFFFFF"/>
    </a:custClr>
    <a:custClr name="LiU-GRÅ 30%">
      <a:srgbClr val="D2D8DE"/>
    </a:custClr>
    <a:custClr name="LiU-">
      <a:srgbClr val="FFFFFF"/>
    </a:custClr>
    <a:custClr name="LiU-">
      <a:srgbClr val="FFFFFF"/>
    </a:custClr>
  </a:custClrLst>
  <a:extLst>
    <a:ext uri="{05A4C25C-085E-4340-85A3-A5531E510DB2}">
      <thm15:themeFamily xmlns:thm15="http://schemas.microsoft.com/office/thememl/2012/main" name="LiU - English - Presentation Widescreen" id="{A8EE3795-23B3-0144-B180-FB35E8B653E1}" vid="{94F0EB4C-F36A-A647-A3AE-96EC376DADF5}"/>
    </a:ext>
  </a:extLst>
</a:theme>
</file>

<file path=ppt/theme/theme5.xml><?xml version="1.0" encoding="utf-8"?>
<a:theme xmlns:a="http://schemas.openxmlformats.org/drawingml/2006/main" name="LiU - GREEN">
  <a:themeElements>
    <a:clrScheme name="LiU-BLÅ">
      <a:dk1>
        <a:srgbClr val="000000"/>
      </a:dk1>
      <a:lt1>
        <a:srgbClr val="FFFFFF"/>
      </a:lt1>
      <a:dk2>
        <a:srgbClr val="00B9E7"/>
      </a:dk2>
      <a:lt2>
        <a:srgbClr val="FFFFFF"/>
      </a:lt2>
      <a:accent1>
        <a:srgbClr val="17C7D2"/>
      </a:accent1>
      <a:accent2>
        <a:srgbClr val="00CFB5"/>
      </a:accent2>
      <a:accent3>
        <a:srgbClr val="FF6442"/>
      </a:accent3>
      <a:accent4>
        <a:srgbClr val="8981D3"/>
      </a:accent4>
      <a:accent5>
        <a:srgbClr val="FDEF5D"/>
      </a:accent5>
      <a:accent6>
        <a:srgbClr val="6A7E91"/>
      </a:accent6>
      <a:hlink>
        <a:srgbClr val="0000FF"/>
      </a:hlink>
      <a:folHlink>
        <a:srgbClr val="800080"/>
      </a:folHlink>
    </a:clrScheme>
    <a:fontScheme name="LiU - ersättningstypsnitt">
      <a:majorFont>
        <a:latin typeface="Calibri"/>
        <a:ea typeface=""/>
        <a:cs typeface=""/>
      </a:majorFont>
      <a:minorFont>
        <a:latin typeface="Georgi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LiU-BLÅ">
      <a:srgbClr val="00B9E7"/>
    </a:custClr>
    <a:custClr name="LiU-TURKOS">
      <a:srgbClr val="17C7D2"/>
    </a:custClr>
    <a:custClr name="LiU-GRÖN">
      <a:srgbClr val="00CFB5"/>
    </a:custClr>
    <a:custClr name="LiU-">
      <a:srgbClr val="FFFFFF"/>
    </a:custClr>
    <a:custClr name="LiU-ORANGE">
      <a:srgbClr val="FF6442"/>
    </a:custClr>
    <a:custClr name="LiU-LILA">
      <a:srgbClr val="8981D3"/>
    </a:custClr>
    <a:custClr name="LiU-GUL">
      <a:srgbClr val="FDEF5D"/>
    </a:custClr>
    <a:custClr name="LiU-GRÅ">
      <a:srgbClr val="6A7E91"/>
    </a:custClr>
    <a:custClr name="LiU-">
      <a:srgbClr val="FFFFFF"/>
    </a:custClr>
    <a:custClr name="LiU-">
      <a:srgbClr val="FFFFFF"/>
    </a:custClr>
    <a:custClr name="LiU-BLÅ 50%">
      <a:srgbClr val="80DCF3"/>
    </a:custClr>
    <a:custClr name="LiU-TURKOS 50%">
      <a:srgbClr val="8BE3E9"/>
    </a:custClr>
    <a:custClr name="LiU-GRÖN 50%">
      <a:srgbClr val="80E7DA"/>
    </a:custClr>
    <a:custClr name="LiU-">
      <a:srgbClr val="FFFFFF"/>
    </a:custClr>
    <a:custClr name="LiU-ORANGE 50%">
      <a:srgbClr val="FFB2A1"/>
    </a:custClr>
    <a:custClr name="LiU-LILA 50%">
      <a:srgbClr val="C4C0E9"/>
    </a:custClr>
    <a:custClr name="LiU-GUL 50%">
      <a:srgbClr val="FEF7AE"/>
    </a:custClr>
    <a:custClr name="LiU-GRÅ 50%">
      <a:srgbClr val="B5BFC8"/>
    </a:custClr>
    <a:custClr name="LiU-">
      <a:srgbClr val="FFFFFF"/>
    </a:custClr>
    <a:custClr name="LiU-">
      <a:srgbClr val="FFFFFF"/>
    </a:custClr>
    <a:custClr name="LiU-BLÅ 30%">
      <a:srgbClr val="B3EAF8"/>
    </a:custClr>
    <a:custClr name="LiU-TURKOS 30%">
      <a:srgbClr val="B9EEF2"/>
    </a:custClr>
    <a:custClr name="LiU-GRÖN 30%">
      <a:srgbClr val="B3F1E9"/>
    </a:custClr>
    <a:custClr name="LiU-">
      <a:srgbClr val="FFFFFF"/>
    </a:custClr>
    <a:custClr name="LiU-ORANGE 30%">
      <a:srgbClr val="FFD1C6"/>
    </a:custClr>
    <a:custClr name="LiU-LILA 30%">
      <a:srgbClr val="DCD9F2"/>
    </a:custClr>
    <a:custClr name="LiU-">
      <a:srgbClr val="FFFFFF"/>
    </a:custClr>
    <a:custClr name="LiU-GRÅ 30%">
      <a:srgbClr val="D2D8DE"/>
    </a:custClr>
    <a:custClr name="LiU-">
      <a:srgbClr val="FFFFFF"/>
    </a:custClr>
    <a:custClr name="LiU-">
      <a:srgbClr val="FFFFFF"/>
    </a:custClr>
  </a:custClrLst>
  <a:extLst>
    <a:ext uri="{05A4C25C-085E-4340-85A3-A5531E510DB2}">
      <thm15:themeFamily xmlns:thm15="http://schemas.microsoft.com/office/thememl/2012/main" name="LiU - English - Presentation Widescreen" id="{A8EE3795-23B3-0144-B180-FB35E8B653E1}" vid="{CBA5E7AD-D01C-4E46-AE2F-705E3F9D41BF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Bild xmlns="03853f7a-095a-4e2c-90ea-9fb1756f1b8c" xsi:nil="true"/>
    <Test xmlns="03853f7a-095a-4e2c-90ea-9fb1756f1b8c" xsi:nil="true"/>
    <DocumentLanguage xmlns="b1ddacd9-da6e-4e69-851a-985fceb8701e" xsi:nil="true"/>
    <Notes xmlns="03853f7a-095a-4e2c-90ea-9fb1756f1b8c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LiU Dokument" ma:contentTypeID="0x0101007342C1095E77024AA87CEA391F48A03600CF7C807663F70743AB21C081AD9B17B8" ma:contentTypeVersion="19" ma:contentTypeDescription="Skapa ett nytt dokument." ma:contentTypeScope="" ma:versionID="25a4c69cc8dc7d2c8c8c1bece3f86bc8">
  <xsd:schema xmlns:xsd="http://www.w3.org/2001/XMLSchema" xmlns:xs="http://www.w3.org/2001/XMLSchema" xmlns:p="http://schemas.microsoft.com/office/2006/metadata/properties" xmlns:ns1="b1ddacd9-da6e-4e69-851a-985fceb8701e" xmlns:ns3="d61e1fe5-5867-4f66-ac1f-661706698006" xmlns:ns4="03853f7a-095a-4e2c-90ea-9fb1756f1b8c" targetNamespace="http://schemas.microsoft.com/office/2006/metadata/properties" ma:root="true" ma:fieldsID="957b168a4cc1b8d1013b6a48923d71aa" ns1:_="" ns3:_="" ns4:_="">
    <xsd:import namespace="b1ddacd9-da6e-4e69-851a-985fceb8701e"/>
    <xsd:import namespace="d61e1fe5-5867-4f66-ac1f-661706698006"/>
    <xsd:import namespace="03853f7a-095a-4e2c-90ea-9fb1756f1b8c"/>
    <xsd:element name="properties">
      <xsd:complexType>
        <xsd:sequence>
          <xsd:element name="documentManagement">
            <xsd:complexType>
              <xsd:all>
                <xsd:element ref="ns1:DocumentLanguage" minOccurs="0"/>
                <xsd:element ref="ns3:SharedWithUsers" minOccurs="0"/>
                <xsd:element ref="ns3:SharedWithDetails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OCR" minOccurs="0"/>
                <xsd:element ref="ns4:MediaServiceGenerationTime" minOccurs="0"/>
                <xsd:element ref="ns4:MediaServiceEventHashCode" minOccurs="0"/>
                <xsd:element ref="ns4:Notes" minOccurs="0"/>
                <xsd:element ref="ns4:Test" minOccurs="0"/>
                <xsd:element ref="ns4:Bild" minOccurs="0"/>
                <xsd:element ref="ns4:MediaServiceDateTaken" minOccurs="0"/>
                <xsd:element ref="ns4:MediaLengthInSeconds" minOccurs="0"/>
                <xsd:element ref="ns4:MediaServiceAuto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1ddacd9-da6e-4e69-851a-985fceb8701e" elementFormDefault="qualified">
    <xsd:import namespace="http://schemas.microsoft.com/office/2006/documentManagement/types"/>
    <xsd:import namespace="http://schemas.microsoft.com/office/infopath/2007/PartnerControls"/>
    <xsd:element name="DocumentLanguage" ma:index="0" nillable="true" ma:displayName="Dokumentspråk" ma:format="Dropdown" ma:internalName="DocumentLanguage">
      <xsd:simpleType>
        <xsd:restriction base="dms:Choice">
          <xsd:enumeration value="SV"/>
          <xsd:enumeration value="EN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1e1fe5-5867-4f66-ac1f-661706698006" elementFormDefault="qualified">
    <xsd:import namespace="http://schemas.microsoft.com/office/2006/documentManagement/types"/>
    <xsd:import namespace="http://schemas.microsoft.com/office/infopath/2007/PartnerControls"/>
    <xsd:element name="SharedWithUsers" ma:index="9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0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3853f7a-095a-4e2c-90ea-9fb1756f1b8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Notes" ma:index="17" nillable="true" ma:displayName="Notes" ma:format="Dropdown" ma:internalName="Notes">
      <xsd:simpleType>
        <xsd:restriction base="dms:Note">
          <xsd:maxLength value="255"/>
        </xsd:restriction>
      </xsd:simpleType>
    </xsd:element>
    <xsd:element name="Test" ma:index="18" nillable="true" ma:displayName="Test" ma:format="Dropdown" ma:internalName="Test">
      <xsd:simpleType>
        <xsd:restriction base="dms:Choice">
          <xsd:enumeration value="Ladda ner"/>
          <xsd:enumeration value="Val 2"/>
          <xsd:enumeration value="Val 3"/>
        </xsd:restriction>
      </xsd:simpleType>
    </xsd:element>
    <xsd:element name="Bild" ma:index="19" nillable="true" ma:displayName="Bild" ma:format="Thumbnail" ma:internalName="Bild">
      <xsd:simpleType>
        <xsd:restriction base="dms:Unknown"/>
      </xsd:simpleType>
    </xsd:element>
    <xsd:element name="MediaServiceDateTaken" ma:index="20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  <xsd:element name="MediaServiceAutoKeyPoints" ma:index="22" nillable="true" ma:displayName="MediaServiceAutoKeyPoints" ma:hidden="true" ma:internalName="MediaServiceAutoKeyPoint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FA58BF02-2FD4-48FE-839B-4585173BA8BF}">
  <ds:schemaRefs>
    <ds:schemaRef ds:uri="http://purl.org/dc/terms/"/>
    <ds:schemaRef ds:uri="http://purl.org/dc/elements/1.1/"/>
    <ds:schemaRef ds:uri="http://schemas.microsoft.com/office/infopath/2007/PartnerControls"/>
    <ds:schemaRef ds:uri="b1ddacd9-da6e-4e69-851a-985fceb8701e"/>
    <ds:schemaRef ds:uri="http://purl.org/dc/dcmitype/"/>
    <ds:schemaRef ds:uri="http://schemas.microsoft.com/office/2006/documentManagement/types"/>
    <ds:schemaRef ds:uri="d61e1fe5-5867-4f66-ac1f-661706698006"/>
    <ds:schemaRef ds:uri="http://www.w3.org/XML/1998/namespace"/>
    <ds:schemaRef ds:uri="03853f7a-095a-4e2c-90ea-9fb1756f1b8c"/>
    <ds:schemaRef ds:uri="http://schemas.openxmlformats.org/package/2006/metadata/core-properties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7CBFAB02-E27B-47A5-8692-28AE3327198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1ddacd9-da6e-4e69-851a-985fceb8701e"/>
    <ds:schemaRef ds:uri="d61e1fe5-5867-4f66-ac1f-661706698006"/>
    <ds:schemaRef ds:uri="03853f7a-095a-4e2c-90ea-9fb1756f1b8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79494F70-4955-4DB6-BD54-74471D0903E5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LiU - WHITE</Template>
  <TotalTime>14268</TotalTime>
  <Words>515</Words>
  <Application>Microsoft Office PowerPoint</Application>
  <PresentationFormat>Bredbild</PresentationFormat>
  <Paragraphs>115</Paragraphs>
  <Slides>11</Slides>
  <Notes>9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5</vt:i4>
      </vt:variant>
      <vt:variant>
        <vt:lpstr>Bildrubriker</vt:lpstr>
      </vt:variant>
      <vt:variant>
        <vt:i4>11</vt:i4>
      </vt:variant>
    </vt:vector>
  </HeadingPairs>
  <TitlesOfParts>
    <vt:vector size="23" baseType="lpstr">
      <vt:lpstr>Aptos</vt:lpstr>
      <vt:lpstr>Arial</vt:lpstr>
      <vt:lpstr>AvantGarde</vt:lpstr>
      <vt:lpstr>Calibri</vt:lpstr>
      <vt:lpstr>Georgia</vt:lpstr>
      <vt:lpstr>KorolevLiU Medium</vt:lpstr>
      <vt:lpstr>Wingdings</vt:lpstr>
      <vt:lpstr>LiU - WHITE</vt:lpstr>
      <vt:lpstr>LiU - BLACK</vt:lpstr>
      <vt:lpstr>LiU - BLUE</vt:lpstr>
      <vt:lpstr>LiU - TURQUOISE</vt:lpstr>
      <vt:lpstr>LiU - GREEN</vt:lpstr>
      <vt:lpstr>Horisontella prioriteringar</vt:lpstr>
      <vt:lpstr>PowerPoint-presentation</vt:lpstr>
      <vt:lpstr>PowerPoint-presentation</vt:lpstr>
      <vt:lpstr>PowerPoint-presentation</vt:lpstr>
      <vt:lpstr>PowerPoint-presentation</vt:lpstr>
      <vt:lpstr>Gapet = svårighetsgrad</vt:lpstr>
      <vt:lpstr>PowerPoint-presentation</vt:lpstr>
      <vt:lpstr>Frågor</vt:lpstr>
      <vt:lpstr>Frågor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Vad ska in och vad ska bort?  - Hur bör vi prioritera nya dyra läkemedel?</dc:title>
  <dc:creator>Lars Sandman</dc:creator>
  <cp:lastModifiedBy>Krook Helena</cp:lastModifiedBy>
  <cp:revision>16</cp:revision>
  <dcterms:created xsi:type="dcterms:W3CDTF">2022-03-17T13:44:12Z</dcterms:created>
  <dcterms:modified xsi:type="dcterms:W3CDTF">2026-05-27T05:39:33Z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0x0101007342C1095E77024AA87CEA391F48A03600CF7C807663F70743AB21C081AD9B17B8</vt:lpwstr>
  </property>
</Properties>
</file>