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  <p:sldMasterId id="2147483830" r:id="rId5"/>
    <p:sldMasterId id="2147483843" r:id="rId6"/>
    <p:sldMasterId id="2147483847" r:id="rId7"/>
    <p:sldMasterId id="2147483851" r:id="rId8"/>
  </p:sldMasterIdLst>
  <p:notesMasterIdLst>
    <p:notesMasterId r:id="rId20"/>
  </p:notesMasterIdLst>
  <p:handoutMasterIdLst>
    <p:handoutMasterId r:id="rId21"/>
  </p:handoutMasterIdLst>
  <p:sldIdLst>
    <p:sldId id="263" r:id="rId9"/>
    <p:sldId id="750" r:id="rId10"/>
    <p:sldId id="2146847456" r:id="rId11"/>
    <p:sldId id="2146847487" r:id="rId12"/>
    <p:sldId id="2146847466" r:id="rId13"/>
    <p:sldId id="753" r:id="rId14"/>
    <p:sldId id="421" r:id="rId15"/>
    <p:sldId id="761" r:id="rId16"/>
    <p:sldId id="2146847563" r:id="rId17"/>
    <p:sldId id="2146847465" r:id="rId18"/>
    <p:sldId id="2146847561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/ Välkommen" id="{922630E1-5094-4B7C-BF65-81BEFB62F53F}">
          <p14:sldIdLst>
            <p14:sldId id="263"/>
            <p14:sldId id="750"/>
            <p14:sldId id="2146847456"/>
            <p14:sldId id="2146847487"/>
            <p14:sldId id="2146847466"/>
            <p14:sldId id="753"/>
            <p14:sldId id="421"/>
            <p14:sldId id="761"/>
            <p14:sldId id="2146847563"/>
            <p14:sldId id="2146847465"/>
            <p14:sldId id="2146847561"/>
          </p14:sldIdLst>
        </p14:section>
        <p14:section name="Slut" id="{8BAF2EBF-3C48-4FF2-A8EE-541397B303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1F495-59BB-BC41-A66A-DFC946D9E062}" v="2" dt="2026-05-17T14:08:01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979" autoAdjust="0"/>
  </p:normalViewPr>
  <p:slideViewPr>
    <p:cSldViewPr snapToGrid="0" showGuides="1">
      <p:cViewPr varScale="1">
        <p:scale>
          <a:sx n="105" d="100"/>
          <a:sy n="105" d="100"/>
        </p:scale>
        <p:origin x="6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D951DE-4340-452E-ADF6-B97CCDD84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3FEFF-60F7-4479-B020-9A4DC055C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7437-CF6E-483B-BD85-D534E4871F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7A50-C1A1-481A-BE2C-8F5D40F7AE39}" type="slidenum">
              <a:rPr lang="sv-SE" smtClean="0">
                <a:latin typeface="Georgia" panose="02040502050405020303" pitchFamily="18" charset="0"/>
              </a:rPr>
              <a:t>‹#›</a:t>
            </a:fld>
            <a:endParaRPr lang="sv-S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4689C00A-E98B-4D3D-966F-67E40EEA2846}" type="datetimeFigureOut">
              <a:rPr lang="sv-SE" smtClean="0"/>
              <a:pPr/>
              <a:t>2026-05-27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CDA9542A-FB14-4843-A197-824CFEAE5CF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5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03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B7D38-755C-C85C-E2D5-09A1BEB8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EC17AD9-85CC-A2CE-B0AA-6896B8335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1D81682-F1A3-2E29-5962-84E2FFCA2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FBAE0EA-04C7-B4C0-7D68-E8F4281B3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C25B8-6A37-0E42-AD12-4E95E5CB520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74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9488A-9A8D-6F77-66FE-601E75029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A9F060F-7A5E-7676-73E0-9D71C5DC2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6D5D660-6043-87A4-D642-00DDCD4DF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0BF393-1D81-D9E5-2EF8-8399B5779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C25B8-6A37-0E42-AD12-4E95E5CB520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1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6BC4D-6F0A-CB23-B4A5-0CFC0D9F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F60837-49EF-9F23-6C30-A064D1141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77C72CC-C07D-EEB9-EB06-6C3E08F2E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25C912-E119-2157-678D-4B87760BA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C25B8-6A37-0E42-AD12-4E95E5CB520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0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095BE-E0E6-A658-60E1-B39F1AB7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EBB4AC6-AC8F-6AC5-BEFE-AC28BB19B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CA5C3-E8C8-4F03-A36C-FADFEA683FEE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79FEC3D-9CF4-5052-E29A-328F1EACB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B719661-1EA4-6F3D-0FA0-37CCF0A8B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8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9C8E9-0F2D-6467-2AB3-81A9392E1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39B556D-B4C5-CE1A-D089-6FB4539AB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5CE1912-4236-7023-45BE-1230D2463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FE4981-1F93-891D-EC52-1999788C2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C25B8-6A37-0E42-AD12-4E95E5CB520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63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A33D1-4CB2-4DAA-AFE6-643B1CD8FB6C}" type="slidenum">
              <a:rPr lang="sv-SE"/>
              <a:pPr/>
              <a:t>8</a:t>
            </a:fld>
            <a:endParaRPr lang="sv-SE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79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F4ED-8E59-9B2B-8A09-383A44EC1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51FB7FF-3645-083B-CA16-DA17B225C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A33D1-4CB2-4DAA-AFE6-643B1CD8FB6C}" type="slidenum">
              <a:rPr lang="sv-SE"/>
              <a:pPr/>
              <a:t>9</a:t>
            </a:fld>
            <a:endParaRPr lang="sv-SE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5B31581-D5E1-2AC2-9D6C-690C3D5B6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6F5D3E4-F26E-9A91-EE22-C49965DD2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423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Rebecca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80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AC2612-C8B1-42B4-8DBC-352812E7A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634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2D9-286E-964E-BA9B-88FD96731DFB}" type="datetime1">
              <a:rPr lang="sv-SE" smtClean="0"/>
              <a:t>2026-05-27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BD564E-3114-43F0-A6F3-FEFE2A009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277-1BD6-1240-AAD0-65935E6CBF95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0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4B98A6E5-0D9D-2141-B56F-A6CE8E48A1F2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13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5" y="6255786"/>
            <a:ext cx="1966848" cy="36972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7603FDD9-CEAA-479C-8583-CFB81119DFDD}" type="datetime3">
              <a:rPr lang="en-US" smtClean="0"/>
              <a:t>27 May 2026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10316783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389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583304-1B26-4F40-85EB-2BBCFC890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133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AD0E7-7BAB-4DBC-97D9-D958CAF59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083048-DEF2-45EE-9ADC-1B9A3314B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F95F-B55B-BD44-BF3B-AED284C031EF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546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1F0-EB9A-3248-9FF8-1945728814FB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EF96D78-7046-4339-A27B-A2E54F7E7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774B-708E-934B-9F0C-59163127D31F}" type="datetime1">
              <a:rPr lang="sv-SE" smtClean="0"/>
              <a:t>2026-05-27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BE1A0F-94CD-4198-BF55-0444B608B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85"/>
            <a:ext cx="5157787" cy="3571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85"/>
            <a:ext cx="5183188" cy="356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2B95-B1FA-7D42-A6A4-C36DFBE658F1}" type="datetime1">
              <a:rPr lang="sv-SE" smtClean="0"/>
              <a:t>2026-05-27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B713E-9B25-4551-8C9B-6BC99E5E4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C06882-422C-4DDF-B0C6-829A56687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" y="5610251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1D2B-4035-234A-82EC-B82624A56922}" type="datetime1">
              <a:rPr lang="sv-SE" smtClean="0"/>
              <a:t>2026-05-27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B99031-EEFF-4AFA-A3F5-072DD362F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7972-D288-BB44-91D0-EB738CCCE7C5}" type="datetime1">
              <a:rPr lang="sv-SE" smtClean="0"/>
              <a:t>2026-05-27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6AFAAA-8AD3-4AB3-8A46-2BD968391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90C-8971-EF4E-B02C-95FAA0D0FFFE}" type="datetime1">
              <a:rPr lang="sv-SE" smtClean="0"/>
              <a:t>2026-05-27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45A0DCF-3090-4EFD-A929-4799EE649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32A0-2CFD-644F-BD8C-BAB43049BD0D}" type="datetime1">
              <a:rPr lang="sv-SE" smtClean="0"/>
              <a:t>2026-05-27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FF50F7-D655-41A2-BC16-00FE7DA2E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5332-F8EF-D747-84F5-41EC7F4D80EB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91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211D9AE3-A423-8742-B4C0-9764EAD5374F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272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37EAE2-8A23-448F-AA63-B069AFFED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0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A20B6-E146-4698-A374-15BF4447F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2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D3-F59C-F04F-B2BF-868C08E9472E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558F2B-047C-44C8-8836-291D59B39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1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F4EFE-5EE9-43C1-A8AB-7E974731F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255562-1BA5-47E2-B332-7AD914821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3EC5-5489-D949-BCE0-C64E4AD871B6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033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C88FC-9571-41CD-B7A0-6628FDB05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44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64FD-419D-374B-9D7A-1C2F22067C0C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2F705-69E4-4DA1-B749-14C037F86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8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9593-428D-414D-8F00-F6149322F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5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102893-FD81-43BA-A2B3-7CFB54B33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0255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0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85A4-AD73-474D-B4B2-78F8A659C02B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6314A-AE8B-433D-97F4-359A2229F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54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2263" y="0"/>
            <a:ext cx="2520000" cy="360000"/>
          </a:xfrm>
        </p:spPr>
        <p:txBody>
          <a:bodyPr/>
          <a:lstStyle/>
          <a:p>
            <a:fld id="{00CDA35F-48E7-2A45-934E-90A12C1D4723}" type="datetime1">
              <a:rPr lang="sv-SE" smtClean="0"/>
              <a:t>2026-05-27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2263" y="0"/>
            <a:ext cx="432000" cy="360000"/>
          </a:xfrm>
        </p:spPr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AD2338D-B85A-45B3-B14F-0709EED2F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2414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254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F352-9EEC-5749-BB16-0454542CFE40}" type="datetime1">
              <a:rPr lang="sv-SE" smtClean="0"/>
              <a:t>2026-05-27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C9D6949-294D-4BB4-9664-70DCB26C7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85"/>
            <a:ext cx="5157787" cy="35716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85"/>
            <a:ext cx="5183188" cy="35684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DF5-DBB4-2845-AB7B-921A7A843A8E}" type="datetime1">
              <a:rPr lang="sv-SE" smtClean="0"/>
              <a:t>2026-05-27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2B491-D480-49A0-9C8D-2642CBE41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4DCE-8FE3-B247-96AF-0D3B73F78A25}" type="datetime1">
              <a:rPr lang="sv-SE" smtClean="0"/>
              <a:t>2026-05-27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45B905-FAB7-4519-A692-CD3C1A292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FBCF-88AC-8949-B67C-BCF2EC0F02DA}" type="datetime1">
              <a:rPr lang="sv-SE" smtClean="0"/>
              <a:t>2026-05-27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BC935F5-ACDF-4ECA-9A0C-8F3507197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4608-92C9-434B-8544-3208BB35DCF2}" type="datetime1">
              <a:rPr lang="sv-SE" smtClean="0"/>
              <a:t>2026-05-27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EF03451-BC14-4473-990F-4190E39B8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-5129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CD4BD850-CAA5-514C-A06D-3B3E5FDDFFCE}" type="datetime1">
              <a:rPr lang="sv-SE" smtClean="0"/>
              <a:t>2026-05-27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64" r:id="rId13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2877D65-D857-5C4D-9EFB-2CC0EF7F3B59}" type="datetime1">
              <a:rPr lang="sv-SE" smtClean="0"/>
              <a:t>2026-05-27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817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031D8A9-4BCF-F44B-A5F5-69D4D7F0BBCD}" type="datetime1">
              <a:rPr lang="sv-SE" smtClean="0"/>
              <a:t>2026-05-27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91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33E789E-1BB8-2843-917A-FFF06F29A547}" type="datetime1">
              <a:rPr lang="sv-SE" smtClean="0"/>
              <a:t>2026-05-27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965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0E53D8B-EF5D-8542-853E-824DF97860BA}" type="datetime1">
              <a:rPr lang="sv-SE" smtClean="0"/>
              <a:t>2026-05-27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2769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hyperlink" Target="https://liu.se/forskning/prioriteringscentrum" TargetMode="External"/><Relationship Id="rId7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prioriteringscentrum@liu.se" TargetMode="External"/><Relationship Id="rId5" Type="http://schemas.openxmlformats.org/officeDocument/2006/relationships/hyperlink" Target="https://www.linkedin.com/showcase/prioriteringscentrum" TargetMode="External"/><Relationship Id="rId4" Type="http://schemas.openxmlformats.org/officeDocument/2006/relationships/hyperlink" Target="https://www.facebook.com/Prioriteringscentru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26D02A-6EB9-4A59-9C1F-7F01FEF7C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E7D07-1CFB-4CD9-9B59-3E5BC258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502" y="1292603"/>
            <a:ext cx="9144000" cy="2306637"/>
          </a:xfrm>
        </p:spPr>
        <p:txBody>
          <a:bodyPr>
            <a:normAutofit/>
          </a:bodyPr>
          <a:lstStyle/>
          <a:p>
            <a:r>
              <a:rPr lang="sv-SE" dirty="0"/>
              <a:t>Horisontella prioriteringar</a:t>
            </a:r>
          </a:p>
        </p:txBody>
      </p:sp>
      <p:pic>
        <p:nvPicPr>
          <p:cNvPr id="5" name="Picture 4" descr="Linköpings Universitet logo">
            <a:extLst>
              <a:ext uri="{FF2B5EF4-FFF2-40B4-BE49-F238E27FC236}">
                <a16:creationId xmlns:a16="http://schemas.microsoft.com/office/drawing/2014/main" id="{38B1B85E-DFFA-43C4-94E7-4293D7BD09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" y="5612096"/>
            <a:ext cx="3375001" cy="119334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3DE178C-9E93-37FC-6AFB-B7D81B09B0E9}"/>
              </a:ext>
            </a:extLst>
          </p:cNvPr>
          <p:cNvSpPr txBox="1"/>
          <p:nvPr/>
        </p:nvSpPr>
        <p:spPr>
          <a:xfrm>
            <a:off x="1741502" y="3820838"/>
            <a:ext cx="768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Lars Sandman, professor och föreståndare, Prioriteringscentrum, Linköpings universitet</a:t>
            </a:r>
          </a:p>
          <a:p>
            <a:r>
              <a:rPr lang="sv-SE" sz="2400"/>
              <a:t>Socialstyrelsens etiska råd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13975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8C6D9170-7F4C-E617-51E0-E726C90A3F8E}"/>
              </a:ext>
            </a:extLst>
          </p:cNvPr>
          <p:cNvSpPr txBox="1"/>
          <p:nvPr/>
        </p:nvSpPr>
        <p:spPr>
          <a:xfrm>
            <a:off x="10238444" y="6215876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itchFamily="34" charset="0"/>
                <a:ea typeface="+mn-ea"/>
                <a:cs typeface="Arial" panose="020B0604020202020204" pitchFamily="34" charset="0"/>
              </a:rPr>
              <a:t>PRIORITERINGSCENTRUM</a:t>
            </a:r>
            <a:b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itchFamily="34" charset="0"/>
                <a:ea typeface="+mn-ea"/>
                <a:cs typeface="Arial" panose="020B0604020202020204" pitchFamily="34" charset="0"/>
              </a:rPr>
            </a:b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748731FC-81EC-D8B1-CDF6-862AB039D470}"/>
              </a:ext>
            </a:extLst>
          </p:cNvPr>
          <p:cNvSpPr txBox="1">
            <a:spLocks/>
          </p:cNvSpPr>
          <p:nvPr/>
        </p:nvSpPr>
        <p:spPr>
          <a:xfrm>
            <a:off x="925197" y="174926"/>
            <a:ext cx="10686795" cy="854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LiU Medium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Det räcker inte med modeller och verktyg </a:t>
            </a:r>
            <a:b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LiU Medium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LiU Medium" pitchFamily="2" charset="77"/>
                <a:ea typeface="Calibri" panose="020F0502020204030204" pitchFamily="34" charset="0"/>
                <a:cs typeface="Calibri" panose="020F0502020204030204" pitchFamily="34" charset="0"/>
              </a:rPr>
              <a:t>– att ägna omsorg åt 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LiU Medium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Proceduren och Processen 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LiU Medium" pitchFamily="2" charset="77"/>
                <a:ea typeface="Calibri" panose="020F0502020204030204" pitchFamily="34" charset="0"/>
                <a:cs typeface="Calibri" panose="020F0502020204030204" pitchFamily="34" charset="0"/>
              </a:rPr>
              <a:t>är centralt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76134C0-54DF-5718-2D68-6BB3085224F7}"/>
              </a:ext>
            </a:extLst>
          </p:cNvPr>
          <p:cNvSpPr txBox="1"/>
          <p:nvPr/>
        </p:nvSpPr>
        <p:spPr>
          <a:xfrm>
            <a:off x="483695" y="1669962"/>
            <a:ext cx="117083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Tydligt uppdrag och mandat från ledning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Tydlig ledning /roller/ansvarsfördelning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Rimliga förutsättningar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prstClr val="black"/>
                </a:solidFill>
              </a:rPr>
              <a:t>Arenor för dialog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Utbildning om prioritering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prstClr val="black"/>
                </a:solidFill>
              </a:rPr>
              <a:t>Bra faktaunderlag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solidFill>
                  <a:prstClr val="black"/>
                </a:solidFill>
              </a:rPr>
              <a:t>Öppenhet – internt och externt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solidFill>
                  <a:prstClr val="black"/>
                </a:solidFill>
              </a:rPr>
              <a:t>Plan för integration i det löpande arbetet/ledningssystem </a:t>
            </a:r>
            <a:r>
              <a:rPr lang="sv-SE" sz="2800" dirty="0" err="1">
                <a:solidFill>
                  <a:prstClr val="black"/>
                </a:solidFill>
              </a:rPr>
              <a:t>etc</a:t>
            </a:r>
            <a:r>
              <a:rPr lang="sv-SE" sz="2800" dirty="0">
                <a:solidFill>
                  <a:prstClr val="black"/>
                </a:solidFill>
              </a:rPr>
              <a:t> - uthållighet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sv-SE" sz="2800" dirty="0">
                <a:solidFill>
                  <a:prstClr val="black"/>
                </a:solidFill>
              </a:rPr>
              <a:t>En öppenhet och intresse för förändring i organisationen</a:t>
            </a:r>
          </a:p>
        </p:txBody>
      </p:sp>
    </p:spTree>
    <p:extLst>
      <p:ext uri="{BB962C8B-B14F-4D97-AF65-F5344CB8AC3E}">
        <p14:creationId xmlns:p14="http://schemas.microsoft.com/office/powerpoint/2010/main" val="43134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 descr="En bild som visar svart, mörker&#10;&#10;AI-genererat innehåll kan vara felaktigt.">
            <a:extLst>
              <a:ext uri="{FF2B5EF4-FFF2-40B4-BE49-F238E27FC236}">
                <a16:creationId xmlns:a16="http://schemas.microsoft.com/office/drawing/2014/main" id="{38E5AF22-E5DF-5D93-1788-16BB27660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47" y="3716828"/>
            <a:ext cx="2331273" cy="2331273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A48281D3-5570-5324-28F6-8BBFE4704BA4}"/>
              </a:ext>
            </a:extLst>
          </p:cNvPr>
          <p:cNvSpPr txBox="1">
            <a:spLocks/>
          </p:cNvSpPr>
          <p:nvPr/>
        </p:nvSpPr>
        <p:spPr>
          <a:xfrm>
            <a:off x="839788" y="401306"/>
            <a:ext cx="6630395" cy="10273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Ta del av vår verksamhet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1A2501C-FF4E-DCC2-DD83-02A7C7A33F87}"/>
              </a:ext>
            </a:extLst>
          </p:cNvPr>
          <p:cNvSpPr txBox="1">
            <a:spLocks/>
          </p:cNvSpPr>
          <p:nvPr/>
        </p:nvSpPr>
        <p:spPr>
          <a:xfrm>
            <a:off x="839788" y="1963525"/>
            <a:ext cx="7206932" cy="4084577"/>
          </a:xfrm>
          <a:prstGeom prst="rect">
            <a:avLst/>
          </a:prstGeom>
        </p:spPr>
        <p:txBody>
          <a:bodyPr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Läs mer: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liu.se/prioriteringscentrum</a:t>
            </a:r>
            <a:r>
              <a:rPr lang="sv-SE" dirty="0">
                <a:latin typeface="KorolevLiU Medium" pitchFamily="2" charset="77"/>
              </a:rPr>
              <a:t>	</a:t>
            </a:r>
          </a:p>
          <a:p>
            <a:pPr marL="0" indent="0">
              <a:buNone/>
            </a:pPr>
            <a:endParaRPr lang="sv-SE" dirty="0">
              <a:latin typeface="KorolevLiU Medium" pitchFamily="2" charset="77"/>
            </a:endParaRP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Följ oss i sociala medier</a:t>
            </a:r>
          </a:p>
          <a:p>
            <a:pPr marL="0" indent="0">
              <a:buNone/>
            </a:pPr>
            <a:endParaRPr lang="sv-SE" sz="200" dirty="0">
              <a:latin typeface="KorolevLiU Medium" pitchFamily="2" charset="77"/>
            </a:endParaRPr>
          </a:p>
          <a:p>
            <a:pPr marL="0" indent="0">
              <a:buNone/>
            </a:pPr>
            <a:r>
              <a:rPr lang="sv-SE" dirty="0">
                <a:latin typeface="KorolevLiU Medium" pitchFamily="2" charset="77"/>
              </a:rPr>
              <a:t>	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Prioriteringscentrum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Prioriteringscentrum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dirty="0">
              <a:latin typeface="KorolevLiU Medium" pitchFamily="2" charset="77"/>
            </a:endParaRP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Kontakta oss: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prioriteringscentrum@liu.se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286227A-E278-FD4E-57A2-8DFA7316FC6F}"/>
              </a:ext>
            </a:extLst>
          </p:cNvPr>
          <p:cNvSpPr txBox="1"/>
          <p:nvPr/>
        </p:nvSpPr>
        <p:spPr>
          <a:xfrm>
            <a:off x="7080290" y="5059753"/>
            <a:ext cx="262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Skanna för att skriva </a:t>
            </a:r>
          </a:p>
          <a:p>
            <a:pPr algn="r"/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upp dig eller besök</a:t>
            </a:r>
          </a:p>
          <a:p>
            <a:pPr algn="r"/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liu.se/prioriteringscentrum</a:t>
            </a: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5210B3F-1EE6-F2C0-8E7C-6880EB9C9D61}"/>
              </a:ext>
            </a:extLst>
          </p:cNvPr>
          <p:cNvSpPr txBox="1"/>
          <p:nvPr/>
        </p:nvSpPr>
        <p:spPr>
          <a:xfrm>
            <a:off x="9704763" y="3007862"/>
            <a:ext cx="220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Prenumerera på vårt nyhetsbrev</a:t>
            </a:r>
          </a:p>
        </p:txBody>
      </p:sp>
      <p:pic>
        <p:nvPicPr>
          <p:cNvPr id="13" name="Bildobjekt 12" descr="En bild som visar logotyp, Grafik, Teckensnitt, symbol&#10;&#10;AI-genererat innehåll kan vara felaktigt.">
            <a:extLst>
              <a:ext uri="{FF2B5EF4-FFF2-40B4-BE49-F238E27FC236}">
                <a16:creationId xmlns:a16="http://schemas.microsoft.com/office/drawing/2014/main" id="{653A5C3D-53CB-46E9-051B-84AF2F161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48" y="4008678"/>
            <a:ext cx="487752" cy="487752"/>
          </a:xfrm>
          <a:prstGeom prst="rect">
            <a:avLst/>
          </a:prstGeom>
        </p:spPr>
      </p:pic>
      <p:pic>
        <p:nvPicPr>
          <p:cNvPr id="14" name="Bildobjekt 13" descr="En bild som visar symbol, logotyp, Teckensnitt, Grafik&#10;&#10;AI-genererat innehåll kan vara felaktigt.">
            <a:extLst>
              <a:ext uri="{FF2B5EF4-FFF2-40B4-BE49-F238E27FC236}">
                <a16:creationId xmlns:a16="http://schemas.microsoft.com/office/drawing/2014/main" id="{9B2F9B5D-0B4E-4580-494B-477C506C50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67" y="3444845"/>
            <a:ext cx="494033" cy="4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5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type="body" sz="quarter" idx="13"/>
          </p:nvPr>
        </p:nvSpPr>
        <p:spPr>
          <a:xfrm>
            <a:off x="2209077" y="1603314"/>
            <a:ext cx="7737587" cy="40662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altLang="sv-SE" b="1" dirty="0">
                <a:solidFill>
                  <a:schemeClr val="bg1"/>
                </a:solidFill>
              </a:rPr>
              <a:t>I en verksamhet som vill bli mer öppen mot brukarna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326516"/>
            <a:ext cx="10241582" cy="497019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>
              <a:buFont typeface="Arial"/>
              <a:buChar char="•"/>
            </a:pPr>
            <a:r>
              <a:rPr lang="sv-SE" altLang="sv-SE" dirty="0">
                <a:solidFill>
                  <a:srgbClr val="000000"/>
                </a:solidFill>
              </a:rPr>
              <a:t>HSL:s portalparagraf:</a:t>
            </a:r>
          </a:p>
          <a:p>
            <a:pPr marL="828040">
              <a:lnSpc>
                <a:spcPct val="115000"/>
              </a:lnSpc>
              <a:spcAft>
                <a:spcPts val="800"/>
              </a:spcAft>
              <a:buNone/>
            </a:pPr>
            <a:r>
              <a:rPr lang="sv-SE" sz="20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 kap 1 §</a:t>
            </a:r>
            <a:r>
              <a:rPr lang="sv-SE" sz="20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 Målet med hälso- och sjukvården är en god hälsa och en vård på lika villkor för hela befolkningen.</a:t>
            </a:r>
            <a:endParaRPr lang="sv-SE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8514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sv-SE" sz="20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Vården ska ges med </a:t>
            </a:r>
            <a:r>
              <a:rPr lang="sv-SE" sz="20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respekt för alla människors lika värde och för den 	enskilda människans värdighet</a:t>
            </a:r>
            <a:r>
              <a:rPr lang="sv-SE" sz="20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Den som har det </a:t>
            </a:r>
            <a:r>
              <a:rPr lang="sv-SE" sz="20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största behovet </a:t>
            </a:r>
            <a:r>
              <a:rPr lang="sv-SE" sz="20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av 	hälso- och sjukvård ska ges företräde till vården.</a:t>
            </a:r>
            <a:endParaRPr lang="sv-SE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0050" lvl="1">
              <a:buFont typeface="Arial"/>
              <a:buChar char="•"/>
            </a:pPr>
            <a:r>
              <a:rPr lang="sv-SE" altLang="sv-SE" dirty="0">
                <a:solidFill>
                  <a:srgbClr val="000000"/>
                </a:solidFill>
              </a:rPr>
              <a:t>Etisk plattform för prioritering – del av HSL sedan 1997</a:t>
            </a:r>
          </a:p>
          <a:p>
            <a:pPr marL="800100" lvl="2"/>
            <a:r>
              <a:rPr lang="sv-SE" altLang="sv-SE" dirty="0">
                <a:solidFill>
                  <a:srgbClr val="000000"/>
                </a:solidFill>
              </a:rPr>
              <a:t>Människovärdesprincip</a:t>
            </a:r>
          </a:p>
          <a:p>
            <a:pPr marL="800100" lvl="2"/>
            <a:r>
              <a:rPr lang="sv-SE" altLang="sv-SE" dirty="0">
                <a:solidFill>
                  <a:srgbClr val="000000"/>
                </a:solidFill>
              </a:rPr>
              <a:t>Behovs-solidaritetsprincip</a:t>
            </a:r>
          </a:p>
          <a:p>
            <a:pPr marL="800100" lvl="2"/>
            <a:r>
              <a:rPr lang="sv-SE" altLang="sv-SE" dirty="0">
                <a:solidFill>
                  <a:srgbClr val="000000"/>
                </a:solidFill>
              </a:rPr>
              <a:t>Kostnadseffektivitetsprincip</a:t>
            </a:r>
          </a:p>
          <a:p>
            <a:pPr marL="800100" lvl="2"/>
            <a:endParaRPr lang="sv-SE" altLang="sv-SE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sv-SE" altLang="sv-SE" dirty="0"/>
          </a:p>
          <a:p>
            <a:pPr>
              <a:buFont typeface="Wingdings" pitchFamily="2" charset="2"/>
              <a:buNone/>
            </a:pPr>
            <a:endParaRPr lang="sv-SE" altLang="sv-SE" dirty="0"/>
          </a:p>
          <a:p>
            <a:pPr>
              <a:buFont typeface="Wingdings" pitchFamily="2" charset="2"/>
              <a:buNone/>
            </a:pPr>
            <a:endParaRPr lang="sv-SE" altLang="sv-SE" dirty="0"/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2038349" y="186691"/>
            <a:ext cx="8463915" cy="1139825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altLang="sv-SE" sz="4400" dirty="0">
                <a:latin typeface="KorolevLiU Medium" pitchFamily="2" charset="77"/>
                <a:cs typeface="Arial"/>
              </a:rPr>
              <a:t>Utgångspunkt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977D9B2-572E-A442-A26E-917879E8C5B5}"/>
              </a:ext>
            </a:extLst>
          </p:cNvPr>
          <p:cNvSpPr txBox="1"/>
          <p:nvPr/>
        </p:nvSpPr>
        <p:spPr>
          <a:xfrm>
            <a:off x="9320223" y="6259748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latin typeface="AvantGarde" pitchFamily="34" charset="0"/>
                <a:cs typeface="Arial" panose="020B0604020202020204" pitchFamily="34" charset="0"/>
              </a:rPr>
              <a:t>PRIORITERINGSCENTRUM</a:t>
            </a:r>
          </a:p>
        </p:txBody>
      </p:sp>
    </p:spTree>
    <p:extLst>
      <p:ext uri="{BB962C8B-B14F-4D97-AF65-F5344CB8AC3E}">
        <p14:creationId xmlns:p14="http://schemas.microsoft.com/office/powerpoint/2010/main" val="204726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585EB-0CBE-CDE4-F18B-A66418729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E1573F4-A2CB-0EBB-12B2-3785DF28CE2B}"/>
              </a:ext>
            </a:extLst>
          </p:cNvPr>
          <p:cNvSpPr txBox="1">
            <a:spLocks/>
          </p:cNvSpPr>
          <p:nvPr/>
        </p:nvSpPr>
        <p:spPr>
          <a:xfrm>
            <a:off x="2038349" y="186691"/>
            <a:ext cx="8463915" cy="1139825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LiU Medium" pitchFamily="2" charset="77"/>
                <a:ea typeface="+mj-ea"/>
                <a:cs typeface="Arial"/>
              </a:rPr>
              <a:t>Horisontell prioritering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13D844F-6A6A-0B16-09EA-4FBD09FD6B93}"/>
              </a:ext>
            </a:extLst>
          </p:cNvPr>
          <p:cNvSpPr txBox="1"/>
          <p:nvPr/>
        </p:nvSpPr>
        <p:spPr>
          <a:xfrm>
            <a:off x="9320223" y="6259748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itchFamily="34" charset="0"/>
                <a:ea typeface="+mn-ea"/>
                <a:cs typeface="Arial" panose="020B0604020202020204" pitchFamily="34" charset="0"/>
              </a:rPr>
              <a:t>PRIORITERINGSCENTRUM</a:t>
            </a:r>
          </a:p>
        </p:txBody>
      </p:sp>
      <p:cxnSp>
        <p:nvCxnSpPr>
          <p:cNvPr id="3" name="Rak pil 2">
            <a:extLst>
              <a:ext uri="{FF2B5EF4-FFF2-40B4-BE49-F238E27FC236}">
                <a16:creationId xmlns:a16="http://schemas.microsoft.com/office/drawing/2014/main" id="{47C2558D-F3D3-2D32-D496-F0473C41F7FD}"/>
              </a:ext>
            </a:extLst>
          </p:cNvPr>
          <p:cNvCxnSpPr/>
          <p:nvPr/>
        </p:nvCxnSpPr>
        <p:spPr>
          <a:xfrm>
            <a:off x="627017" y="1045029"/>
            <a:ext cx="0" cy="4794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E9212888-9E02-65B2-4F47-DAA041384F7F}"/>
              </a:ext>
            </a:extLst>
          </p:cNvPr>
          <p:cNvSpPr txBox="1"/>
          <p:nvPr/>
        </p:nvSpPr>
        <p:spPr>
          <a:xfrm rot="16200000">
            <a:off x="-3011248" y="3085161"/>
            <a:ext cx="671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Grad av behov </a:t>
            </a:r>
            <a:r>
              <a:rPr lang="sv-SE" sz="1600" dirty="0"/>
              <a:t>= svårighetsgrad med nuvarande behandling/situation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43EA180-D61F-9DE1-1440-7DEABAFC884C}"/>
              </a:ext>
            </a:extLst>
          </p:cNvPr>
          <p:cNvSpPr/>
          <p:nvPr/>
        </p:nvSpPr>
        <p:spPr>
          <a:xfrm>
            <a:off x="966651" y="940526"/>
            <a:ext cx="10855235" cy="3859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MÅLET: en god hälsa på lika villkor</a:t>
            </a:r>
          </a:p>
        </p:txBody>
      </p:sp>
      <p:cxnSp>
        <p:nvCxnSpPr>
          <p:cNvPr id="9" name="Rak pil 8">
            <a:extLst>
              <a:ext uri="{FF2B5EF4-FFF2-40B4-BE49-F238E27FC236}">
                <a16:creationId xmlns:a16="http://schemas.microsoft.com/office/drawing/2014/main" id="{58F9494C-8FC1-3719-BE54-300C3B8AFD3B}"/>
              </a:ext>
            </a:extLst>
          </p:cNvPr>
          <p:cNvCxnSpPr/>
          <p:nvPr/>
        </p:nvCxnSpPr>
        <p:spPr>
          <a:xfrm>
            <a:off x="627017" y="6008914"/>
            <a:ext cx="107139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6DFD5E3D-3244-E9C9-E07C-60D712B7A158}"/>
              </a:ext>
            </a:extLst>
          </p:cNvPr>
          <p:cNvSpPr txBox="1"/>
          <p:nvPr/>
        </p:nvSpPr>
        <p:spPr>
          <a:xfrm>
            <a:off x="10873428" y="5397974"/>
            <a:ext cx="11592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Antal</a:t>
            </a:r>
          </a:p>
          <a:p>
            <a:r>
              <a:rPr lang="sv-SE" sz="1600" b="1" dirty="0"/>
              <a:t>patienter</a:t>
            </a:r>
          </a:p>
          <a:p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0CA1FD9-8B81-D4C0-2122-C24006CA8EC6}"/>
              </a:ext>
            </a:extLst>
          </p:cNvPr>
          <p:cNvSpPr/>
          <p:nvPr/>
        </p:nvSpPr>
        <p:spPr>
          <a:xfrm>
            <a:off x="966651" y="5510151"/>
            <a:ext cx="2857204" cy="328946"/>
          </a:xfrm>
          <a:prstGeom prst="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AF244CA-FB98-405C-6393-FB59F7290949}"/>
              </a:ext>
            </a:extLst>
          </p:cNvPr>
          <p:cNvSpPr/>
          <p:nvPr/>
        </p:nvSpPr>
        <p:spPr>
          <a:xfrm>
            <a:off x="4096987" y="2434442"/>
            <a:ext cx="3004457" cy="34046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AB98439-09E1-CBEF-8647-8F6E84240CC9}"/>
              </a:ext>
            </a:extLst>
          </p:cNvPr>
          <p:cNvSpPr/>
          <p:nvPr/>
        </p:nvSpPr>
        <p:spPr>
          <a:xfrm>
            <a:off x="7493330" y="5510151"/>
            <a:ext cx="558140" cy="3289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4F63024-F8A1-8AE4-1A07-539BA774C96B}"/>
              </a:ext>
            </a:extLst>
          </p:cNvPr>
          <p:cNvSpPr/>
          <p:nvPr/>
        </p:nvSpPr>
        <p:spPr>
          <a:xfrm>
            <a:off x="8526483" y="1603169"/>
            <a:ext cx="2244436" cy="42359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Rätvinklig triangel 21">
            <a:extLst>
              <a:ext uri="{FF2B5EF4-FFF2-40B4-BE49-F238E27FC236}">
                <a16:creationId xmlns:a16="http://schemas.microsoft.com/office/drawing/2014/main" id="{26205202-A7F5-21F5-F55A-0D71007F428A}"/>
              </a:ext>
            </a:extLst>
          </p:cNvPr>
          <p:cNvSpPr/>
          <p:nvPr/>
        </p:nvSpPr>
        <p:spPr>
          <a:xfrm rot="10800000">
            <a:off x="8526483" y="1603169"/>
            <a:ext cx="2244436" cy="10212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EF20CE7-7695-8066-7334-ED12FB1410EC}"/>
              </a:ext>
            </a:extLst>
          </p:cNvPr>
          <p:cNvSpPr/>
          <p:nvPr/>
        </p:nvSpPr>
        <p:spPr>
          <a:xfrm>
            <a:off x="966651" y="5094514"/>
            <a:ext cx="2857204" cy="4156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A1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7786F6E-5F7B-011B-393D-54F9F7FD19C7}"/>
              </a:ext>
            </a:extLst>
          </p:cNvPr>
          <p:cNvSpPr/>
          <p:nvPr/>
        </p:nvSpPr>
        <p:spPr>
          <a:xfrm>
            <a:off x="4096987" y="1326516"/>
            <a:ext cx="3004457" cy="11079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B1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187DC1E-1356-6451-35AB-8B8167ED0FC8}"/>
              </a:ext>
            </a:extLst>
          </p:cNvPr>
          <p:cNvSpPr/>
          <p:nvPr/>
        </p:nvSpPr>
        <p:spPr>
          <a:xfrm>
            <a:off x="7493330" y="3776353"/>
            <a:ext cx="558140" cy="17337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C1</a:t>
            </a:r>
          </a:p>
        </p:txBody>
      </p:sp>
      <p:sp>
        <p:nvSpPr>
          <p:cNvPr id="27" name="Rätvinklig triangel 26">
            <a:extLst>
              <a:ext uri="{FF2B5EF4-FFF2-40B4-BE49-F238E27FC236}">
                <a16:creationId xmlns:a16="http://schemas.microsoft.com/office/drawing/2014/main" id="{E71FC17E-21D8-C229-6922-5ECFA33CF18A}"/>
              </a:ext>
            </a:extLst>
          </p:cNvPr>
          <p:cNvSpPr/>
          <p:nvPr/>
        </p:nvSpPr>
        <p:spPr>
          <a:xfrm rot="10800000">
            <a:off x="9048997" y="1825278"/>
            <a:ext cx="1721922" cy="799165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3291FF52-2B11-5406-E73B-B7C7D08524B3}"/>
              </a:ext>
            </a:extLst>
          </p:cNvPr>
          <p:cNvSpPr txBox="1"/>
          <p:nvPr/>
        </p:nvSpPr>
        <p:spPr>
          <a:xfrm>
            <a:off x="11127179" y="212568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40504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87082-9703-E08B-8F22-B1C564954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E03BA23-7AC1-6E38-E5B6-1EBBAE800352}"/>
              </a:ext>
            </a:extLst>
          </p:cNvPr>
          <p:cNvSpPr txBox="1">
            <a:spLocks/>
          </p:cNvSpPr>
          <p:nvPr/>
        </p:nvSpPr>
        <p:spPr>
          <a:xfrm>
            <a:off x="627017" y="186691"/>
            <a:ext cx="11194867" cy="1139825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LiU Medium" pitchFamily="2" charset="77"/>
                <a:ea typeface="+mj-ea"/>
                <a:cs typeface="Arial"/>
              </a:rPr>
              <a:t>Horisontell prioritering – oförändrad resurs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FC16E4A-F991-824B-5CF2-7F8F6F2D6DA4}"/>
              </a:ext>
            </a:extLst>
          </p:cNvPr>
          <p:cNvSpPr txBox="1"/>
          <p:nvPr/>
        </p:nvSpPr>
        <p:spPr>
          <a:xfrm>
            <a:off x="9320223" y="6259748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itchFamily="34" charset="0"/>
                <a:ea typeface="+mn-ea"/>
                <a:cs typeface="Arial" panose="020B0604020202020204" pitchFamily="34" charset="0"/>
              </a:rPr>
              <a:t>PRIORITERINGSCENTRUM</a:t>
            </a:r>
          </a:p>
        </p:txBody>
      </p:sp>
      <p:cxnSp>
        <p:nvCxnSpPr>
          <p:cNvPr id="3" name="Rak pil 2">
            <a:extLst>
              <a:ext uri="{FF2B5EF4-FFF2-40B4-BE49-F238E27FC236}">
                <a16:creationId xmlns:a16="http://schemas.microsoft.com/office/drawing/2014/main" id="{8984647E-997C-B5D4-7AD8-83DD2D34B30D}"/>
              </a:ext>
            </a:extLst>
          </p:cNvPr>
          <p:cNvCxnSpPr/>
          <p:nvPr/>
        </p:nvCxnSpPr>
        <p:spPr>
          <a:xfrm>
            <a:off x="627017" y="1045029"/>
            <a:ext cx="0" cy="4794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C65122BC-20BA-B102-BB7B-493B7F7C3A8B}"/>
              </a:ext>
            </a:extLst>
          </p:cNvPr>
          <p:cNvSpPr txBox="1"/>
          <p:nvPr/>
        </p:nvSpPr>
        <p:spPr>
          <a:xfrm rot="16200000">
            <a:off x="-3011248" y="3085161"/>
            <a:ext cx="671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Grad av behov </a:t>
            </a:r>
            <a:r>
              <a:rPr lang="sv-SE" sz="1600" dirty="0"/>
              <a:t>= svårighetsgrad med nuvarande behandling/situation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AB83769-143E-5993-E39C-E0705FD94FE6}"/>
              </a:ext>
            </a:extLst>
          </p:cNvPr>
          <p:cNvSpPr/>
          <p:nvPr/>
        </p:nvSpPr>
        <p:spPr>
          <a:xfrm>
            <a:off x="966651" y="940526"/>
            <a:ext cx="10855235" cy="3859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MÅLET: en god hälsa på lika villkor</a:t>
            </a:r>
          </a:p>
        </p:txBody>
      </p:sp>
      <p:cxnSp>
        <p:nvCxnSpPr>
          <p:cNvPr id="9" name="Rak pil 8">
            <a:extLst>
              <a:ext uri="{FF2B5EF4-FFF2-40B4-BE49-F238E27FC236}">
                <a16:creationId xmlns:a16="http://schemas.microsoft.com/office/drawing/2014/main" id="{F303E218-7D9B-7AF6-3A54-6B3BAAAF9772}"/>
              </a:ext>
            </a:extLst>
          </p:cNvPr>
          <p:cNvCxnSpPr/>
          <p:nvPr/>
        </p:nvCxnSpPr>
        <p:spPr>
          <a:xfrm>
            <a:off x="627017" y="6008914"/>
            <a:ext cx="107139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DB755F7C-ADAB-B7EA-CA2B-63A2EDE9F7A4}"/>
              </a:ext>
            </a:extLst>
          </p:cNvPr>
          <p:cNvSpPr txBox="1"/>
          <p:nvPr/>
        </p:nvSpPr>
        <p:spPr>
          <a:xfrm>
            <a:off x="10873428" y="5397974"/>
            <a:ext cx="11592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Antal</a:t>
            </a:r>
          </a:p>
          <a:p>
            <a:r>
              <a:rPr lang="sv-SE" sz="1600" b="1" dirty="0"/>
              <a:t>patienter</a:t>
            </a:r>
          </a:p>
          <a:p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9C655FC-693A-55B6-9DD0-9FE71818B366}"/>
              </a:ext>
            </a:extLst>
          </p:cNvPr>
          <p:cNvSpPr/>
          <p:nvPr/>
        </p:nvSpPr>
        <p:spPr>
          <a:xfrm>
            <a:off x="966651" y="5510151"/>
            <a:ext cx="2857204" cy="328946"/>
          </a:xfrm>
          <a:prstGeom prst="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368D3AA-059F-C765-7FE0-190B3800FBDB}"/>
              </a:ext>
            </a:extLst>
          </p:cNvPr>
          <p:cNvSpPr/>
          <p:nvPr/>
        </p:nvSpPr>
        <p:spPr>
          <a:xfrm>
            <a:off x="4096987" y="2434442"/>
            <a:ext cx="3004457" cy="34046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C314E83-5192-5FAA-9D27-D13F0542D538}"/>
              </a:ext>
            </a:extLst>
          </p:cNvPr>
          <p:cNvSpPr/>
          <p:nvPr/>
        </p:nvSpPr>
        <p:spPr>
          <a:xfrm>
            <a:off x="7493330" y="5510151"/>
            <a:ext cx="558140" cy="3289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9B0CF1-C80F-0709-A5D5-942B220156A1}"/>
              </a:ext>
            </a:extLst>
          </p:cNvPr>
          <p:cNvSpPr/>
          <p:nvPr/>
        </p:nvSpPr>
        <p:spPr>
          <a:xfrm>
            <a:off x="8526483" y="1603169"/>
            <a:ext cx="2244436" cy="4235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Rätvinklig triangel 21">
            <a:extLst>
              <a:ext uri="{FF2B5EF4-FFF2-40B4-BE49-F238E27FC236}">
                <a16:creationId xmlns:a16="http://schemas.microsoft.com/office/drawing/2014/main" id="{4B6E1277-FE9B-AF28-3A71-3831A95A2267}"/>
              </a:ext>
            </a:extLst>
          </p:cNvPr>
          <p:cNvSpPr/>
          <p:nvPr/>
        </p:nvSpPr>
        <p:spPr>
          <a:xfrm rot="10800000">
            <a:off x="8526483" y="1603169"/>
            <a:ext cx="2244436" cy="102127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2968AD0-C33D-5A89-9019-32EAEDF836B2}"/>
              </a:ext>
            </a:extLst>
          </p:cNvPr>
          <p:cNvSpPr/>
          <p:nvPr/>
        </p:nvSpPr>
        <p:spPr>
          <a:xfrm>
            <a:off x="966651" y="5094514"/>
            <a:ext cx="2857204" cy="4156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A1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309A71-CF15-6516-6758-43B9884E1F8E}"/>
              </a:ext>
            </a:extLst>
          </p:cNvPr>
          <p:cNvSpPr/>
          <p:nvPr/>
        </p:nvSpPr>
        <p:spPr>
          <a:xfrm>
            <a:off x="7493330" y="3776353"/>
            <a:ext cx="558140" cy="17337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8BA3646-A69C-36A0-2007-115B878430EA}"/>
              </a:ext>
            </a:extLst>
          </p:cNvPr>
          <p:cNvSpPr/>
          <p:nvPr/>
        </p:nvSpPr>
        <p:spPr>
          <a:xfrm>
            <a:off x="4096987" y="2434442"/>
            <a:ext cx="3004457" cy="5581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Ransonering</a:t>
            </a:r>
          </a:p>
        </p:txBody>
      </p:sp>
      <p:sp>
        <p:nvSpPr>
          <p:cNvPr id="6" name="Triangel 5">
            <a:extLst>
              <a:ext uri="{FF2B5EF4-FFF2-40B4-BE49-F238E27FC236}">
                <a16:creationId xmlns:a16="http://schemas.microsoft.com/office/drawing/2014/main" id="{2F08B754-4BC4-FCD5-B8A4-7D94336929D8}"/>
              </a:ext>
            </a:extLst>
          </p:cNvPr>
          <p:cNvSpPr/>
          <p:nvPr/>
        </p:nvSpPr>
        <p:spPr>
          <a:xfrm rot="19588078">
            <a:off x="8158282" y="1493078"/>
            <a:ext cx="1235017" cy="101897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v-SE" sz="800" dirty="0" err="1"/>
              <a:t>R</a:t>
            </a:r>
            <a:r>
              <a:rPr lang="sv-SE" sz="800" dirty="0" err="1">
                <a:solidFill>
                  <a:sysClr val="windowText" lastClr="000000"/>
                </a:solidFill>
              </a:rPr>
              <a:t>Ran-sonering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3698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5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069DC-3354-37E2-C335-52D37F4C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9C79246-03A6-B1F7-8C5E-CA093948657E}"/>
              </a:ext>
            </a:extLst>
          </p:cNvPr>
          <p:cNvSpPr txBox="1">
            <a:spLocks/>
          </p:cNvSpPr>
          <p:nvPr/>
        </p:nvSpPr>
        <p:spPr>
          <a:xfrm>
            <a:off x="627017" y="186691"/>
            <a:ext cx="11194865" cy="1139825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LiU Medium" pitchFamily="2" charset="77"/>
                <a:ea typeface="+mj-ea"/>
                <a:cs typeface="Arial"/>
              </a:rPr>
              <a:t>Horisontell prioritering- oförändrad resurs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0376DC7-6BA6-9F0E-5C5E-C6B2C88327FD}"/>
              </a:ext>
            </a:extLst>
          </p:cNvPr>
          <p:cNvSpPr txBox="1"/>
          <p:nvPr/>
        </p:nvSpPr>
        <p:spPr>
          <a:xfrm>
            <a:off x="9320223" y="6259748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itchFamily="34" charset="0"/>
                <a:ea typeface="+mn-ea"/>
                <a:cs typeface="Arial" panose="020B0604020202020204" pitchFamily="34" charset="0"/>
              </a:rPr>
              <a:t>PRIORITERINGSCENTRUM</a:t>
            </a:r>
          </a:p>
        </p:txBody>
      </p:sp>
      <p:cxnSp>
        <p:nvCxnSpPr>
          <p:cNvPr id="3" name="Rak pil 2">
            <a:extLst>
              <a:ext uri="{FF2B5EF4-FFF2-40B4-BE49-F238E27FC236}">
                <a16:creationId xmlns:a16="http://schemas.microsoft.com/office/drawing/2014/main" id="{F38FFC80-55F2-6705-597F-6B5DDAF9888D}"/>
              </a:ext>
            </a:extLst>
          </p:cNvPr>
          <p:cNvCxnSpPr/>
          <p:nvPr/>
        </p:nvCxnSpPr>
        <p:spPr>
          <a:xfrm>
            <a:off x="627017" y="1045029"/>
            <a:ext cx="0" cy="4794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D35B488D-9377-82F2-6DCA-248A1D4E112E}"/>
              </a:ext>
            </a:extLst>
          </p:cNvPr>
          <p:cNvSpPr txBox="1"/>
          <p:nvPr/>
        </p:nvSpPr>
        <p:spPr>
          <a:xfrm rot="16200000">
            <a:off x="-3011248" y="3085161"/>
            <a:ext cx="671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Grad av behov </a:t>
            </a:r>
            <a:r>
              <a:rPr lang="sv-SE" sz="1600" dirty="0"/>
              <a:t>= svårighetsgrad med nuvarande behandling/situation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42255D8-E770-52D9-AABC-38C6D436970D}"/>
              </a:ext>
            </a:extLst>
          </p:cNvPr>
          <p:cNvSpPr/>
          <p:nvPr/>
        </p:nvSpPr>
        <p:spPr>
          <a:xfrm>
            <a:off x="966651" y="940526"/>
            <a:ext cx="10855235" cy="3859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MÅLET: en god hälsa på lika villkor</a:t>
            </a:r>
          </a:p>
        </p:txBody>
      </p:sp>
      <p:cxnSp>
        <p:nvCxnSpPr>
          <p:cNvPr id="9" name="Rak pil 8">
            <a:extLst>
              <a:ext uri="{FF2B5EF4-FFF2-40B4-BE49-F238E27FC236}">
                <a16:creationId xmlns:a16="http://schemas.microsoft.com/office/drawing/2014/main" id="{F3AC3FE8-1604-B079-B395-B0440AA4624D}"/>
              </a:ext>
            </a:extLst>
          </p:cNvPr>
          <p:cNvCxnSpPr/>
          <p:nvPr/>
        </p:nvCxnSpPr>
        <p:spPr>
          <a:xfrm>
            <a:off x="627017" y="6008914"/>
            <a:ext cx="107139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41713A39-1FE3-3A9C-D8BA-6E5BD1FF1C5F}"/>
              </a:ext>
            </a:extLst>
          </p:cNvPr>
          <p:cNvSpPr txBox="1"/>
          <p:nvPr/>
        </p:nvSpPr>
        <p:spPr>
          <a:xfrm>
            <a:off x="10873428" y="5397974"/>
            <a:ext cx="11592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Antal</a:t>
            </a:r>
          </a:p>
          <a:p>
            <a:r>
              <a:rPr lang="sv-SE" sz="1600" b="1" dirty="0"/>
              <a:t>patienter</a:t>
            </a:r>
          </a:p>
          <a:p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5235A1B-D6A0-905A-7766-191B20E5C098}"/>
              </a:ext>
            </a:extLst>
          </p:cNvPr>
          <p:cNvSpPr/>
          <p:nvPr/>
        </p:nvSpPr>
        <p:spPr>
          <a:xfrm>
            <a:off x="966651" y="5510151"/>
            <a:ext cx="2857204" cy="328946"/>
          </a:xfrm>
          <a:prstGeom prst="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57279E3-C01D-4A1A-A484-2B42D9DB0FB5}"/>
              </a:ext>
            </a:extLst>
          </p:cNvPr>
          <p:cNvSpPr/>
          <p:nvPr/>
        </p:nvSpPr>
        <p:spPr>
          <a:xfrm>
            <a:off x="4096987" y="2434442"/>
            <a:ext cx="3004457" cy="34046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CF4A12C-9222-F899-1567-9E05F17CF0CA}"/>
              </a:ext>
            </a:extLst>
          </p:cNvPr>
          <p:cNvSpPr/>
          <p:nvPr/>
        </p:nvSpPr>
        <p:spPr>
          <a:xfrm>
            <a:off x="7493330" y="5510151"/>
            <a:ext cx="558140" cy="3289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FA357CC-6D6C-2F1C-57A4-9F4735DAC686}"/>
              </a:ext>
            </a:extLst>
          </p:cNvPr>
          <p:cNvSpPr/>
          <p:nvPr/>
        </p:nvSpPr>
        <p:spPr>
          <a:xfrm>
            <a:off x="8526483" y="1603169"/>
            <a:ext cx="2244436" cy="4235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Rätvinklig triangel 21">
            <a:extLst>
              <a:ext uri="{FF2B5EF4-FFF2-40B4-BE49-F238E27FC236}">
                <a16:creationId xmlns:a16="http://schemas.microsoft.com/office/drawing/2014/main" id="{9402FE86-0023-E693-80E8-C4E63C92E63D}"/>
              </a:ext>
            </a:extLst>
          </p:cNvPr>
          <p:cNvSpPr/>
          <p:nvPr/>
        </p:nvSpPr>
        <p:spPr>
          <a:xfrm rot="10800000">
            <a:off x="8526483" y="1603169"/>
            <a:ext cx="2244436" cy="102127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CFCB0FC-6B5F-B699-70AA-0A52C41C62B9}"/>
              </a:ext>
            </a:extLst>
          </p:cNvPr>
          <p:cNvSpPr/>
          <p:nvPr/>
        </p:nvSpPr>
        <p:spPr>
          <a:xfrm>
            <a:off x="966651" y="5094514"/>
            <a:ext cx="2857204" cy="4156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A1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5BB6917-C9A4-1AF8-AE73-0D323C5EDB9E}"/>
              </a:ext>
            </a:extLst>
          </p:cNvPr>
          <p:cNvSpPr/>
          <p:nvPr/>
        </p:nvSpPr>
        <p:spPr>
          <a:xfrm>
            <a:off x="7493330" y="3776353"/>
            <a:ext cx="558140" cy="17337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D17ADFA-1074-3681-6F96-65B4365933EC}"/>
              </a:ext>
            </a:extLst>
          </p:cNvPr>
          <p:cNvSpPr/>
          <p:nvPr/>
        </p:nvSpPr>
        <p:spPr>
          <a:xfrm>
            <a:off x="4096987" y="2434441"/>
            <a:ext cx="3004457" cy="1733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Ransonering</a:t>
            </a:r>
          </a:p>
        </p:txBody>
      </p:sp>
      <p:sp>
        <p:nvSpPr>
          <p:cNvPr id="6" name="Triangel 5">
            <a:extLst>
              <a:ext uri="{FF2B5EF4-FFF2-40B4-BE49-F238E27FC236}">
                <a16:creationId xmlns:a16="http://schemas.microsoft.com/office/drawing/2014/main" id="{A7D47A1F-E5F7-F7CF-A2FE-ADF693F5E354}"/>
              </a:ext>
            </a:extLst>
          </p:cNvPr>
          <p:cNvSpPr/>
          <p:nvPr/>
        </p:nvSpPr>
        <p:spPr>
          <a:xfrm rot="19588078">
            <a:off x="8158282" y="1493078"/>
            <a:ext cx="1235017" cy="101897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v-SE" sz="800" dirty="0" err="1"/>
              <a:t>R</a:t>
            </a:r>
            <a:r>
              <a:rPr lang="sv-SE" sz="800" dirty="0" err="1">
                <a:solidFill>
                  <a:sysClr val="windowText" lastClr="000000"/>
                </a:solidFill>
              </a:rPr>
              <a:t>Ran-sonering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5870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5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DD07C2-8B7A-D584-2214-4B19E90FA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31087B1-D884-ECED-6133-15BB0911A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9"/>
            <a:ext cx="5257800" cy="1325563"/>
          </a:xfrm>
        </p:spPr>
        <p:txBody>
          <a:bodyPr/>
          <a:lstStyle/>
          <a:p>
            <a:pPr algn="ctr" eaLnBrk="1" hangingPunct="1"/>
            <a:r>
              <a:rPr lang="sv-SE" dirty="0">
                <a:latin typeface="KorolevLiU Medium" pitchFamily="2" charset="77"/>
                <a:cs typeface="Arial" charset="0"/>
              </a:rPr>
              <a:t>Gapet = svårighetsgrad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4D65351-9A0C-8F46-11A2-B61910B3D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4416"/>
            <a:ext cx="4422569" cy="4595547"/>
          </a:xfrm>
        </p:spPr>
        <p:txBody>
          <a:bodyPr>
            <a:normAutofit/>
          </a:bodyPr>
          <a:lstStyle/>
          <a:p>
            <a:r>
              <a:rPr lang="sv-SE" dirty="0"/>
              <a:t>Behovsgapet = svårighetsgraden hos tillståndet givet tillgång till nuvarande behandling</a:t>
            </a:r>
          </a:p>
          <a:p>
            <a:r>
              <a:rPr lang="sv-SE" dirty="0"/>
              <a:t>Kvalitativ bedömning med bifogat verktyg</a:t>
            </a:r>
          </a:p>
          <a:p>
            <a:r>
              <a:rPr lang="sv-SE" dirty="0"/>
              <a:t>4-gradig skala</a:t>
            </a:r>
          </a:p>
          <a:p>
            <a:r>
              <a:rPr lang="sv-SE" dirty="0"/>
              <a:t>Livskvalitet och livslängd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3488DA2-C802-616E-627A-38BF8672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26336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276BEFE-C779-8175-578A-D6FFBF993FC2}"/>
              </a:ext>
            </a:extLst>
          </p:cNvPr>
          <p:cNvSpPr txBox="1"/>
          <p:nvPr/>
        </p:nvSpPr>
        <p:spPr>
          <a:xfrm>
            <a:off x="9320223" y="6259748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itchFamily="34" charset="0"/>
                <a:ea typeface="+mn-ea"/>
                <a:cs typeface="Arial" panose="020B0604020202020204" pitchFamily="34" charset="0"/>
              </a:rPr>
              <a:t>PRIORITERINGSCENTRUM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3BAAE86-5138-B625-D70A-8992DAA44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86" y="116681"/>
            <a:ext cx="5472428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333E85C-8F50-1D93-5BA1-DDF63165335B}"/>
              </a:ext>
            </a:extLst>
          </p:cNvPr>
          <p:cNvSpPr/>
          <p:nvPr/>
        </p:nvSpPr>
        <p:spPr>
          <a:xfrm>
            <a:off x="6424551" y="5118265"/>
            <a:ext cx="5474524" cy="1739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8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0D865-2706-D017-FEB1-7B467235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57471049">
            <a:extLst>
              <a:ext uri="{FF2B5EF4-FFF2-40B4-BE49-F238E27FC236}">
                <a16:creationId xmlns:a16="http://schemas.microsoft.com/office/drawing/2014/main" id="{EBB91ADC-DE3D-E2B9-221F-F9B10BFE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7" y="2149433"/>
            <a:ext cx="5236992" cy="35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1187A802-02CA-0AD5-07B3-DB1A89A98BFA}"/>
              </a:ext>
            </a:extLst>
          </p:cNvPr>
          <p:cNvSpPr txBox="1">
            <a:spLocks/>
          </p:cNvSpPr>
          <p:nvPr/>
        </p:nvSpPr>
        <p:spPr>
          <a:xfrm>
            <a:off x="0" y="355187"/>
            <a:ext cx="12192000" cy="204362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sv-SE" altLang="sv-SE" sz="4400" dirty="0">
                <a:solidFill>
                  <a:prstClr val="black"/>
                </a:solidFill>
                <a:latin typeface="KorolevLiU Medium" pitchFamily="2" charset="77"/>
              </a:rPr>
              <a:t>Vilka tidsresurser har vi och hur fördelas dessa?</a:t>
            </a:r>
            <a:endParaRPr lang="sv-SE" altLang="sv-SE" dirty="0">
              <a:solidFill>
                <a:prstClr val="black"/>
              </a:solidFill>
              <a:latin typeface="Calibri"/>
            </a:endParaRPr>
          </a:p>
          <a:p>
            <a:pPr>
              <a:buNone/>
            </a:pPr>
            <a:endParaRPr lang="sv-SE" alt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271D742-535D-B9CC-7CB9-EE2E09DE5A93}"/>
              </a:ext>
            </a:extLst>
          </p:cNvPr>
          <p:cNvSpPr txBox="1"/>
          <p:nvPr/>
        </p:nvSpPr>
        <p:spPr>
          <a:xfrm>
            <a:off x="7996311" y="6299507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v-SE" sz="1200" b="1" dirty="0">
                <a:solidFill>
                  <a:prstClr val="black"/>
                </a:solidFill>
                <a:latin typeface="AvantGarde" pitchFamily="34" charset="0"/>
                <a:cs typeface="Arial" panose="020B0604020202020204" pitchFamily="34" charset="0"/>
              </a:rPr>
              <a:t>PRIORITERINGSCENTRUM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5AB2B4E-B570-16CB-AFF3-BFD274A67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07" y="2149434"/>
            <a:ext cx="5343283" cy="377127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0331045-9A33-BB7D-8394-3007120CE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783" y="2149434"/>
            <a:ext cx="5040967" cy="37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679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dirty="0">
                <a:latin typeface="KorolevLiU Medium" pitchFamily="2" charset="77"/>
                <a:cs typeface="Arial" charset="0"/>
              </a:rPr>
              <a:t>Frågor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77573"/>
            <a:ext cx="10515600" cy="472488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dirty="0"/>
              <a:t>Horisontell prioritering inom eller mellan regioner?</a:t>
            </a:r>
          </a:p>
          <a:p>
            <a:pPr lvl="1">
              <a:lnSpc>
                <a:spcPct val="90000"/>
              </a:lnSpc>
            </a:pPr>
            <a:r>
              <a:rPr lang="sv-SE" sz="2200" dirty="0"/>
              <a:t>Regionen har ansvar för medborgarna i sin region</a:t>
            </a:r>
          </a:p>
          <a:p>
            <a:pPr lvl="1">
              <a:lnSpc>
                <a:spcPct val="90000"/>
              </a:lnSpc>
            </a:pPr>
            <a:r>
              <a:rPr lang="sv-SE" sz="2200" dirty="0"/>
              <a:t>Kräva olika prioriteringar i olika regioner beroende på resurs och sjukdomspanorama</a:t>
            </a:r>
          </a:p>
          <a:p>
            <a:pPr lvl="1">
              <a:lnSpc>
                <a:spcPct val="90000"/>
              </a:lnSpc>
            </a:pPr>
            <a:r>
              <a:rPr lang="sv-SE" sz="2200" dirty="0"/>
              <a:t>Problem för jämlikhet i Sverige?</a:t>
            </a:r>
          </a:p>
          <a:p>
            <a:pPr marL="228584" lvl="1">
              <a:lnSpc>
                <a:spcPct val="90000"/>
              </a:lnSpc>
              <a:spcBef>
                <a:spcPts val="1000"/>
              </a:spcBef>
            </a:pPr>
            <a:r>
              <a:rPr lang="sv-SE" dirty="0"/>
              <a:t>Resursfördelning och väntetid?</a:t>
            </a:r>
          </a:p>
          <a:p>
            <a:pPr marL="685748" lvl="2">
              <a:lnSpc>
                <a:spcPct val="90000"/>
              </a:lnSpc>
              <a:spcBef>
                <a:spcPts val="1000"/>
              </a:spcBef>
            </a:pPr>
            <a:r>
              <a:rPr lang="sv-SE" sz="2200" dirty="0"/>
              <a:t>Inte nödvändigtvis ett problem att patienter med lindrigare tillstånd får snabbare hjälp – om det är oberoende resurser</a:t>
            </a:r>
          </a:p>
          <a:p>
            <a:pPr marL="685748" lvl="2">
              <a:lnSpc>
                <a:spcPct val="90000"/>
              </a:lnSpc>
              <a:spcBef>
                <a:spcPts val="1000"/>
              </a:spcBef>
            </a:pPr>
            <a:r>
              <a:rPr lang="sv-SE" sz="2200" dirty="0"/>
              <a:t>Problem – om de får snabbare hjälp på bekostnad av patienter med svårare tillstånd</a:t>
            </a:r>
          </a:p>
          <a:p>
            <a:pPr marL="685748" lvl="2">
              <a:lnSpc>
                <a:spcPct val="90000"/>
              </a:lnSpc>
              <a:spcBef>
                <a:spcPts val="1000"/>
              </a:spcBef>
            </a:pPr>
            <a:r>
              <a:rPr lang="sv-SE" sz="2200" dirty="0"/>
              <a:t>Hjälpa patienter med lindrigare tillstånd för att avverka en kö – för att sedan kunna koncentrera sig på de svårare sjuka? – men har en alternativkostnad när det görs  - kanske kan vara kostnadsbesparande (men det behöver man i så fall visa)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962525" y="26336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04B7C1-84AE-4C44-8EB2-FBC2FE15F517}"/>
              </a:ext>
            </a:extLst>
          </p:cNvPr>
          <p:cNvSpPr txBox="1"/>
          <p:nvPr/>
        </p:nvSpPr>
        <p:spPr>
          <a:xfrm>
            <a:off x="9320223" y="6259748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latin typeface="AvantGarde" pitchFamily="34" charset="0"/>
                <a:cs typeface="Arial" panose="020B0604020202020204" pitchFamily="34" charset="0"/>
              </a:rPr>
              <a:t>PRIORITERINGSCENTRUM</a:t>
            </a:r>
          </a:p>
        </p:txBody>
      </p:sp>
    </p:spTree>
    <p:extLst>
      <p:ext uri="{BB962C8B-B14F-4D97-AF65-F5344CB8AC3E}">
        <p14:creationId xmlns:p14="http://schemas.microsoft.com/office/powerpoint/2010/main" val="291387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2683-3DB7-3F11-9FD5-C20B79B8F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01EC20C-3781-9E03-4652-6B19F564A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1679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dirty="0">
                <a:latin typeface="KorolevLiU Medium" pitchFamily="2" charset="77"/>
                <a:cs typeface="Arial" charset="0"/>
              </a:rPr>
              <a:t>Frågor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8A4BCD-D265-0542-D837-8843E3AFA3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077573"/>
            <a:ext cx="10515600" cy="472488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dirty="0"/>
              <a:t>Cancer vs annan vård?</a:t>
            </a:r>
          </a:p>
          <a:p>
            <a:pPr lvl="1">
              <a:lnSpc>
                <a:spcPct val="90000"/>
              </a:lnSpc>
            </a:pPr>
            <a:r>
              <a:rPr lang="sv-SE" dirty="0"/>
              <a:t>Ej självklart att cancer ska gå före – beror på svårighetsgrad – men också vilken nytta man gör med insatsen givet resursåtgången </a:t>
            </a:r>
          </a:p>
          <a:p>
            <a:pPr lvl="1">
              <a:lnSpc>
                <a:spcPct val="90000"/>
              </a:lnSpc>
            </a:pPr>
            <a:r>
              <a:rPr lang="sv-SE" dirty="0"/>
              <a:t>Benigna tillstånd kan ha lika stor svårighetsgrad och patientnytta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27808D7-B3DA-0E5A-44D8-A19C4B62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26336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1A6BF86-3930-A1A0-5AF7-1F88BC098406}"/>
              </a:ext>
            </a:extLst>
          </p:cNvPr>
          <p:cNvSpPr txBox="1"/>
          <p:nvPr/>
        </p:nvSpPr>
        <p:spPr>
          <a:xfrm>
            <a:off x="9320223" y="6259748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latin typeface="AvantGarde" pitchFamily="34" charset="0"/>
                <a:cs typeface="Arial" panose="020B0604020202020204" pitchFamily="34" charset="0"/>
              </a:rPr>
              <a:t>PRIORITERINGSCENTRUM</a:t>
            </a:r>
          </a:p>
        </p:txBody>
      </p:sp>
    </p:spTree>
    <p:extLst>
      <p:ext uri="{BB962C8B-B14F-4D97-AF65-F5344CB8AC3E}">
        <p14:creationId xmlns:p14="http://schemas.microsoft.com/office/powerpoint/2010/main" val="2964126329"/>
      </p:ext>
    </p:extLst>
  </p:cSld>
  <p:clrMapOvr>
    <a:masterClrMapping/>
  </p:clrMapOvr>
</p:sld>
</file>

<file path=ppt/theme/theme1.xml><?xml version="1.0" encoding="utf-8"?>
<a:theme xmlns:a="http://schemas.openxmlformats.org/drawingml/2006/main" name="LiU - WHIT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English - Presentation Widescreen" id="{A8EE3795-23B3-0144-B180-FB35E8B653E1}" vid="{806D19F3-5410-5A46-99B0-493118C0DDC0}"/>
    </a:ext>
  </a:extLst>
</a:theme>
</file>

<file path=ppt/theme/theme2.xml><?xml version="1.0" encoding="utf-8"?>
<a:theme xmlns:a="http://schemas.openxmlformats.org/drawingml/2006/main" name="LiU - BLACK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English - Presentation Widescreen" id="{A8EE3795-23B3-0144-B180-FB35E8B653E1}" vid="{E6C717DE-68C4-1C40-A5C8-54F625859397}"/>
    </a:ext>
  </a:extLst>
</a:theme>
</file>

<file path=ppt/theme/theme3.xml><?xml version="1.0" encoding="utf-8"?>
<a:theme xmlns:a="http://schemas.openxmlformats.org/drawingml/2006/main" name="LiU - BLU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English - Presentation Widescreen" id="{A8EE3795-23B3-0144-B180-FB35E8B653E1}" vid="{F52A93F6-A9DD-A64D-9FF6-AC613566F2CA}"/>
    </a:ext>
  </a:extLst>
</a:theme>
</file>

<file path=ppt/theme/theme4.xml><?xml version="1.0" encoding="utf-8"?>
<a:theme xmlns:a="http://schemas.openxmlformats.org/drawingml/2006/main" name="LiU - TURQUOISE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English - Presentation Widescreen" id="{A8EE3795-23B3-0144-B180-FB35E8B653E1}" vid="{94F0EB4C-F36A-A647-A3AE-96EC376DADF5}"/>
    </a:ext>
  </a:extLst>
</a:theme>
</file>

<file path=ppt/theme/theme5.xml><?xml version="1.0" encoding="utf-8"?>
<a:theme xmlns:a="http://schemas.openxmlformats.org/drawingml/2006/main" name="LiU - GREEN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English - Presentation Widescreen" id="{A8EE3795-23B3-0144-B180-FB35E8B653E1}" vid="{CBA5E7AD-D01C-4E46-AE2F-705E3F9D41B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ild xmlns="03853f7a-095a-4e2c-90ea-9fb1756f1b8c" xsi:nil="true"/>
    <Test xmlns="03853f7a-095a-4e2c-90ea-9fb1756f1b8c" xsi:nil="true"/>
    <DocumentLanguage xmlns="b1ddacd9-da6e-4e69-851a-985fceb8701e" xsi:nil="true"/>
    <Notes xmlns="03853f7a-095a-4e2c-90ea-9fb1756f1b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iU Dokument" ma:contentTypeID="0x0101007342C1095E77024AA87CEA391F48A03600CF7C807663F70743AB21C081AD9B17B8" ma:contentTypeVersion="19" ma:contentTypeDescription="Skapa ett nytt dokument." ma:contentTypeScope="" ma:versionID="25a4c69cc8dc7d2c8c8c1bece3f86bc8">
  <xsd:schema xmlns:xsd="http://www.w3.org/2001/XMLSchema" xmlns:xs="http://www.w3.org/2001/XMLSchema" xmlns:p="http://schemas.microsoft.com/office/2006/metadata/properties" xmlns:ns1="b1ddacd9-da6e-4e69-851a-985fceb8701e" xmlns:ns3="d61e1fe5-5867-4f66-ac1f-661706698006" xmlns:ns4="03853f7a-095a-4e2c-90ea-9fb1756f1b8c" targetNamespace="http://schemas.microsoft.com/office/2006/metadata/properties" ma:root="true" ma:fieldsID="957b168a4cc1b8d1013b6a48923d71aa" ns1:_="" ns3:_="" ns4:_="">
    <xsd:import namespace="b1ddacd9-da6e-4e69-851a-985fceb8701e"/>
    <xsd:import namespace="d61e1fe5-5867-4f66-ac1f-661706698006"/>
    <xsd:import namespace="03853f7a-095a-4e2c-90ea-9fb1756f1b8c"/>
    <xsd:element name="properties">
      <xsd:complexType>
        <xsd:sequence>
          <xsd:element name="documentManagement">
            <xsd:complexType>
              <xsd:all>
                <xsd:element ref="ns1:DocumentLanguag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Notes" minOccurs="0"/>
                <xsd:element ref="ns4:Test" minOccurs="0"/>
                <xsd:element ref="ns4:Bild" minOccurs="0"/>
                <xsd:element ref="ns4:MediaServiceDateTaken" minOccurs="0"/>
                <xsd:element ref="ns4:MediaLengthInSeconds" minOccurs="0"/>
                <xsd:element ref="ns4:MediaServiceAuto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dacd9-da6e-4e69-851a-985fceb8701e" elementFormDefault="qualified">
    <xsd:import namespace="http://schemas.microsoft.com/office/2006/documentManagement/types"/>
    <xsd:import namespace="http://schemas.microsoft.com/office/infopath/2007/PartnerControls"/>
    <xsd:element name="DocumentLanguage" ma:index="0" nillable="true" ma:displayName="Dokumentspråk" ma:format="Dropdown" ma:internalName="DocumentLanguage">
      <xsd:simpleType>
        <xsd:restriction base="dms:Choice">
          <xsd:enumeration value="SV"/>
          <xsd:enumeration value="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e1fe5-5867-4f66-ac1f-66170669800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53f7a-095a-4e2c-90ea-9fb1756f1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7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Test" ma:index="18" nillable="true" ma:displayName="Test" ma:format="Dropdown" ma:internalName="Test">
      <xsd:simpleType>
        <xsd:restriction base="dms:Choice">
          <xsd:enumeration value="Ladda ner"/>
          <xsd:enumeration value="Val 2"/>
          <xsd:enumeration value="Val 3"/>
        </xsd:restriction>
      </xsd:simpleType>
    </xsd:element>
    <xsd:element name="Bild" ma:index="19" nillable="true" ma:displayName="Bild" ma:format="Thumbnail" ma:internalName="Bild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8BF02-2FD4-48FE-839B-4585173BA8BF}">
  <ds:schemaRefs>
    <ds:schemaRef ds:uri="http://purl.org/dc/terms/"/>
    <ds:schemaRef ds:uri="http://purl.org/dc/elements/1.1/"/>
    <ds:schemaRef ds:uri="http://schemas.microsoft.com/office/infopath/2007/PartnerControls"/>
    <ds:schemaRef ds:uri="b1ddacd9-da6e-4e69-851a-985fceb8701e"/>
    <ds:schemaRef ds:uri="http://purl.org/dc/dcmitype/"/>
    <ds:schemaRef ds:uri="http://schemas.microsoft.com/office/2006/documentManagement/types"/>
    <ds:schemaRef ds:uri="d61e1fe5-5867-4f66-ac1f-661706698006"/>
    <ds:schemaRef ds:uri="http://www.w3.org/XML/1998/namespace"/>
    <ds:schemaRef ds:uri="03853f7a-095a-4e2c-90ea-9fb1756f1b8c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BFAB02-E27B-47A5-8692-28AE33271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dacd9-da6e-4e69-851a-985fceb8701e"/>
    <ds:schemaRef ds:uri="d61e1fe5-5867-4f66-ac1f-661706698006"/>
    <ds:schemaRef ds:uri="03853f7a-095a-4e2c-90ea-9fb1756f1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494F70-4955-4DB6-BD54-74471D0903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LiU - WHITE</Template>
  <TotalTime>14268</TotalTime>
  <Words>515</Words>
  <Application>Microsoft Office PowerPoint</Application>
  <PresentationFormat>Bredbild</PresentationFormat>
  <Paragraphs>115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11</vt:i4>
      </vt:variant>
    </vt:vector>
  </HeadingPairs>
  <TitlesOfParts>
    <vt:vector size="23" baseType="lpstr">
      <vt:lpstr>Aptos</vt:lpstr>
      <vt:lpstr>Arial</vt:lpstr>
      <vt:lpstr>AvantGarde</vt:lpstr>
      <vt:lpstr>Calibri</vt:lpstr>
      <vt:lpstr>Georgia</vt:lpstr>
      <vt:lpstr>KorolevLiU Medium</vt:lpstr>
      <vt:lpstr>Wingdings</vt:lpstr>
      <vt:lpstr>LiU - WHITE</vt:lpstr>
      <vt:lpstr>LiU - BLACK</vt:lpstr>
      <vt:lpstr>LiU - BLUE</vt:lpstr>
      <vt:lpstr>LiU - TURQUOISE</vt:lpstr>
      <vt:lpstr>LiU - GREEN</vt:lpstr>
      <vt:lpstr>Horisontella prioriteringar</vt:lpstr>
      <vt:lpstr>PowerPoint-presentation</vt:lpstr>
      <vt:lpstr>PowerPoint-presentation</vt:lpstr>
      <vt:lpstr>PowerPoint-presentation</vt:lpstr>
      <vt:lpstr>PowerPoint-presentation</vt:lpstr>
      <vt:lpstr>Gapet = svårighetsgrad</vt:lpstr>
      <vt:lpstr>PowerPoint-presentation</vt:lpstr>
      <vt:lpstr>Frågor</vt:lpstr>
      <vt:lpstr>Frågor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ska in och vad ska bort?  - Hur bör vi prioritera nya dyra läkemedel?</dc:title>
  <dc:creator>Lars Sandman</dc:creator>
  <cp:lastModifiedBy>Krook Helena</cp:lastModifiedBy>
  <cp:revision>16</cp:revision>
  <dcterms:created xsi:type="dcterms:W3CDTF">2022-03-17T13:44:12Z</dcterms:created>
  <dcterms:modified xsi:type="dcterms:W3CDTF">2026-05-27T05:39:33Z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0x0101007342C1095E77024AA87CEA391F48A03600CF7C807663F70743AB21C081AD9B17B8</vt:lpwstr>
  </property>
</Properties>
</file>