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3" r:id="rId6"/>
  </p:sldMasterIdLst>
  <p:notesMasterIdLst>
    <p:notesMasterId r:id="rId16"/>
  </p:notesMasterIdLst>
  <p:handoutMasterIdLst>
    <p:handoutMasterId r:id="rId17"/>
  </p:handoutMasterIdLst>
  <p:sldIdLst>
    <p:sldId id="256" r:id="rId7"/>
    <p:sldId id="530" r:id="rId8"/>
    <p:sldId id="469" r:id="rId9"/>
    <p:sldId id="265" r:id="rId10"/>
    <p:sldId id="578" r:id="rId11"/>
    <p:sldId id="584" r:id="rId12"/>
    <p:sldId id="298" r:id="rId13"/>
    <p:sldId id="574" r:id="rId14"/>
    <p:sldId id="58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6327" autoAdjust="0"/>
  </p:normalViewPr>
  <p:slideViewPr>
    <p:cSldViewPr snapToGrid="0" showGuides="1">
      <p:cViewPr varScale="1">
        <p:scale>
          <a:sx n="106" d="100"/>
          <a:sy n="106" d="100"/>
        </p:scale>
        <p:origin x="5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0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2026-05-27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3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4B51FF-B601-4889-826B-26CE4FECFD68}" type="slidenum">
              <a:rPr lang="sv-SE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sv-SE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E5B7-4C52-4A7C-A315-5EA76199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34190-A893-659C-0155-A1BBE852E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FBBC4-B13E-953D-F168-6A0900CD5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67F24-B088-0D03-C5FE-23DF889C0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D1987-A2CC-482F-9FB3-385410625B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2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382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9E294-CA36-43BB-9791-A5AF5E262D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4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E236E-6951-6AC9-25D7-7F2F8A0C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8C980-F980-9F5D-0147-518210DF6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3EAE1-1B79-D43D-4CD4-5900E5D46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004EE-A3A0-234B-E371-F184C4FA3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75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pic>
        <p:nvPicPr>
          <p:cNvPr id="11" name="Picture 10" descr="Logotype">
            <a:extLst>
              <a:ext uri="{FF2B5EF4-FFF2-40B4-BE49-F238E27FC236}">
                <a16:creationId xmlns:a16="http://schemas.microsoft.com/office/drawing/2014/main" id="{2A675161-3D60-4934-8CDF-0E3D4A8D3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34F6-C518-8447-9BCD-875F25BBAC2E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C1102840-461E-4176-9749-A28A0655A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516-837E-3C40-BC80-453250E5C1D6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EE4A903A-F2D3-A242-8BFD-1882D26C2CAA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362856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4"/>
            <a:ext cx="9144000" cy="59311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62868-10F9-914E-1980-1CED0E58E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387475"/>
            <a:ext cx="9144000" cy="4526308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60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/>
              <a:t>Click to edit Master subtitle style</a:t>
            </a:r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44593C68-7ABA-4D9B-BC13-C4AC7ACB96C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/>
              <a:t>Click to edit Master subtitle style</a:t>
            </a:r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AD5F49A3-8486-4AE6-8EA6-90C3CC56891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1DFB-0456-1647-A9DA-AC5AC7141480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71BB-7E11-974E-B331-A81C1B951ED1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ogotype">
            <a:extLst>
              <a:ext uri="{FF2B5EF4-FFF2-40B4-BE49-F238E27FC236}">
                <a16:creationId xmlns:a16="http://schemas.microsoft.com/office/drawing/2014/main" id="{38E76754-54E4-4E46-A42B-165CB1D04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39C5-6D95-7B42-B953-E447C2220618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ogotype">
            <a:extLst>
              <a:ext uri="{FF2B5EF4-FFF2-40B4-BE49-F238E27FC236}">
                <a16:creationId xmlns:a16="http://schemas.microsoft.com/office/drawing/2014/main" id="{09F3A704-4A19-43BE-95E7-C2EE1D44A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pic>
        <p:nvPicPr>
          <p:cNvPr id="12" name="Picture 11" descr="Logotype">
            <a:extLst>
              <a:ext uri="{FF2B5EF4-FFF2-40B4-BE49-F238E27FC236}">
                <a16:creationId xmlns:a16="http://schemas.microsoft.com/office/drawing/2014/main" id="{C28FFEF4-4F3A-41C8-A52E-4FD1787D5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E9C4-8BB0-5848-80E3-106F27861D6E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ogotype">
            <a:extLst>
              <a:ext uri="{FF2B5EF4-FFF2-40B4-BE49-F238E27FC236}">
                <a16:creationId xmlns:a16="http://schemas.microsoft.com/office/drawing/2014/main" id="{16070C61-E474-42D9-94A1-967A6D1BE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211D-D45C-1748-B9A3-D5D5122E1A17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91C1-42F7-1D49-8884-3D151B5139AD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2EB1136A-B5C1-474E-856C-5B6E55AE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E25-28B2-DD41-99A9-386491C2F972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ogotype">
            <a:extLst>
              <a:ext uri="{FF2B5EF4-FFF2-40B4-BE49-F238E27FC236}">
                <a16:creationId xmlns:a16="http://schemas.microsoft.com/office/drawing/2014/main" id="{D90BB542-B2DE-4722-88B8-0ED2E3A96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icon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picture</a:t>
            </a:r>
            <a:endParaRPr lang="sv-S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61A1-D836-E14B-A8FA-9F21E2AA0307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C1102840-461E-4176-9749-A28A0655A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4282-0178-9D46-95AA-14CA75AE5FE2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074DE773-1B1A-9B47-80F7-6CA3F611AC48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/>
              <a:t>Click to edit Master subtitle style</a:t>
            </a:r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34C1FC9A-6C84-107E-0F26-9E68CB57F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8674C3A8-D7CB-602F-3EB9-B06964A97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CF291D-8549-BC44-8F4B-AC830741645B}" type="datetime1">
              <a:rPr lang="sv-SE" noProof="0" smtClean="0"/>
              <a:pPr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3AC6F900-E366-65E7-DE08-C99A4EC5F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869-33E5-AA47-9215-FFB6D21BF7C7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1" name="Picture 10" descr="Logotype">
            <a:extLst>
              <a:ext uri="{FF2B5EF4-FFF2-40B4-BE49-F238E27FC236}">
                <a16:creationId xmlns:a16="http://schemas.microsoft.com/office/drawing/2014/main" id="{7ABB9FFA-9B21-4C8C-AC48-62DD98150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356429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</p:spPr>
        <p:txBody>
          <a:bodyPr/>
          <a:lstStyle/>
          <a:p>
            <a:fld id="{A0D3A54C-EB03-A244-88F0-70D5D8782B1B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263" y="0"/>
            <a:ext cx="432000" cy="360000"/>
          </a:xfrm>
        </p:spPr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ogotype">
            <a:extLst>
              <a:ext uri="{FF2B5EF4-FFF2-40B4-BE49-F238E27FC236}">
                <a16:creationId xmlns:a16="http://schemas.microsoft.com/office/drawing/2014/main" id="{38E76754-54E4-4E46-A42B-165CB1D04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C4C0-6F97-2E48-B093-E07FB97419C9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ogotype">
            <a:extLst>
              <a:ext uri="{FF2B5EF4-FFF2-40B4-BE49-F238E27FC236}">
                <a16:creationId xmlns:a16="http://schemas.microsoft.com/office/drawing/2014/main" id="{09F3A704-4A19-43BE-95E7-C2EE1D44A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F6FE-1EF1-3543-A93C-A13D5DBCD153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ogotype">
            <a:extLst>
              <a:ext uri="{FF2B5EF4-FFF2-40B4-BE49-F238E27FC236}">
                <a16:creationId xmlns:a16="http://schemas.microsoft.com/office/drawing/2014/main" id="{16070C61-E474-42D9-94A1-967A6D1BE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EFBD-E0CA-9D4E-9724-19DA9E74433A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EA87-5627-084D-AE08-C5534DC614BD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type">
            <a:extLst>
              <a:ext uri="{FF2B5EF4-FFF2-40B4-BE49-F238E27FC236}">
                <a16:creationId xmlns:a16="http://schemas.microsoft.com/office/drawing/2014/main" id="{2EB1136A-B5C1-474E-856C-5B6E55AE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AB5-DF39-3E46-90CF-6EF276B06A93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noProof="0" smtClean="0"/>
              <a:t>‹#›</a:t>
            </a:fld>
            <a:endParaRPr lang="sv-SE" noProof="0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ogotype">
            <a:extLst>
              <a:ext uri="{FF2B5EF4-FFF2-40B4-BE49-F238E27FC236}">
                <a16:creationId xmlns:a16="http://schemas.microsoft.com/office/drawing/2014/main" id="{D90BB542-B2DE-4722-88B8-0ED2E3A96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7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4624"/>
            <a:ext cx="10515600" cy="47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41FF40AD-5146-EC40-B555-0F748959FBB7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61" r:id="rId13"/>
    <p:sldLayoutId id="2147483864" r:id="rId14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872FD05-3745-704F-82FF-A699CA250D1F}" type="datetime1">
              <a:rPr lang="sv-SE" noProof="0" smtClean="0"/>
              <a:t>2026-05-27</a:t>
            </a:fld>
            <a:endParaRPr lang="sv-SE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noProof="0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E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E8DAB5D5-9384-7346-9FE2-4836DD070881}" type="datetime1">
              <a:rPr lang="sv-SE" smtClean="0"/>
              <a:pPr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91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63" r:id="rId4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4524-60A5-48A6-A802-464B7F63B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74"/>
            <a:ext cx="9999408" cy="1959030"/>
          </a:xfrm>
        </p:spPr>
        <p:txBody>
          <a:bodyPr>
            <a:normAutofit/>
          </a:bodyPr>
          <a:lstStyle/>
          <a:p>
            <a:r>
              <a:rPr lang="sv-SE" sz="4400" noProof="0" dirty="0"/>
              <a:t>Kostnadseffektivitet och prioriteringar</a:t>
            </a:r>
            <a:br>
              <a:rPr lang="sv-SE" sz="4400" noProof="0" dirty="0"/>
            </a:br>
            <a:r>
              <a:rPr lang="sv-SE" sz="2400" noProof="0" dirty="0"/>
              <a:t>och vad operationsköer kan säga oss om</a:t>
            </a:r>
            <a:br>
              <a:rPr lang="sv-SE" sz="2400" noProof="0"/>
            </a:br>
            <a:r>
              <a:rPr lang="sv-SE" sz="2400" noProof="0"/>
              <a:t>en rimlig </a:t>
            </a:r>
            <a:r>
              <a:rPr lang="sv-SE" sz="2400" noProof="0" dirty="0"/>
              <a:t>relation mellan kostnad och effekt</a:t>
            </a:r>
            <a:endParaRPr lang="sv-SE" sz="44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E47CD-3590-4212-9252-5F0D3BDC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48417"/>
            <a:ext cx="9878568" cy="2176931"/>
          </a:xfrm>
        </p:spPr>
        <p:txBody>
          <a:bodyPr/>
          <a:lstStyle/>
          <a:p>
            <a:endParaRPr lang="sv-SE" sz="2000" noProof="0" dirty="0"/>
          </a:p>
          <a:p>
            <a:r>
              <a:rPr lang="sv-SE" sz="2000" noProof="0" dirty="0"/>
              <a:t>SFAI</a:t>
            </a:r>
            <a:r>
              <a:rPr lang="sv-SE" sz="2000" dirty="0"/>
              <a:t> O</a:t>
            </a:r>
            <a:r>
              <a:rPr lang="sv-SE" sz="2000" noProof="0" dirty="0" err="1"/>
              <a:t>perationsledningsmöte</a:t>
            </a:r>
            <a:r>
              <a:rPr lang="sv-SE" sz="2000" noProof="0" dirty="0"/>
              <a:t>, </a:t>
            </a:r>
            <a:r>
              <a:rPr lang="sv-SE" sz="2000" noProof="0" dirty="0" err="1"/>
              <a:t>Såstaholm</a:t>
            </a:r>
            <a:r>
              <a:rPr lang="sv-SE" sz="2000" noProof="0" dirty="0"/>
              <a:t> 18 maj 2026</a:t>
            </a:r>
          </a:p>
          <a:p>
            <a:r>
              <a:rPr lang="sv-SE" sz="2000" noProof="0" dirty="0"/>
              <a:t> </a:t>
            </a:r>
          </a:p>
          <a:p>
            <a:pPr>
              <a:spcBef>
                <a:spcPts val="0"/>
              </a:spcBef>
            </a:pPr>
            <a:r>
              <a:rPr lang="sv-SE" sz="2000" noProof="0" dirty="0"/>
              <a:t>Jonathan Siverskog</a:t>
            </a:r>
          </a:p>
          <a:p>
            <a:pPr>
              <a:spcBef>
                <a:spcPts val="0"/>
              </a:spcBef>
            </a:pPr>
            <a:r>
              <a:rPr lang="sv-SE" sz="1600" noProof="0" dirty="0"/>
              <a:t>Nationalekonomi (NEK), IEI, Linköpings universitet</a:t>
            </a:r>
          </a:p>
          <a:p>
            <a:pPr>
              <a:spcBef>
                <a:spcPts val="0"/>
              </a:spcBef>
            </a:pPr>
            <a:r>
              <a:rPr lang="sv-SE" sz="1600" dirty="0"/>
              <a:t>Centrum för hälsoekonomisk forskning (HEFUU), Uppsala universitet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24414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en-US" dirty="0">
                <a:ea typeface="ＭＳ Ｐゴシック" panose="020B0600070205080204" pitchFamily="34" charset="-128"/>
              </a:rPr>
              <a:t>Kostnadseffektivitet och prioriteringar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2035" y="2190653"/>
            <a:ext cx="7737588" cy="2267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982078" y="1699734"/>
            <a:ext cx="403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cs typeface="Georgia"/>
              </a:rPr>
              <a:t>Människovärdesprincipen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0376" y="2647799"/>
            <a:ext cx="308280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>
              <a:cs typeface="Georgia"/>
            </a:endParaRPr>
          </a:p>
          <a:p>
            <a:pPr algn="ctr"/>
            <a:r>
              <a:rPr lang="sv-SE" sz="2400" dirty="0">
                <a:cs typeface="Georgia"/>
              </a:rPr>
              <a:t>Behovs- och solidaritetsprincipen</a:t>
            </a:r>
          </a:p>
          <a:p>
            <a:endParaRPr lang="sv-SE" sz="2400" dirty="0"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1867" y="2647799"/>
            <a:ext cx="32695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sz="2400" dirty="0">
              <a:cs typeface="Georgia"/>
            </a:endParaRPr>
          </a:p>
          <a:p>
            <a:pPr algn="ctr"/>
            <a:r>
              <a:rPr lang="sv-SE" sz="2400" dirty="0">
                <a:cs typeface="Georgia"/>
              </a:rPr>
              <a:t>Kostnadseffektivitets-</a:t>
            </a:r>
          </a:p>
          <a:p>
            <a:pPr algn="ctr"/>
            <a:r>
              <a:rPr lang="sv-SE" sz="2400" dirty="0">
                <a:cs typeface="Georgia"/>
              </a:rPr>
              <a:t>principen</a:t>
            </a:r>
          </a:p>
          <a:p>
            <a:endParaRPr lang="sv-SE" sz="2400" dirty="0">
              <a:cs typeface="Georg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BAE08-C0CD-4052-8169-C2123E3B24B6}"/>
              </a:ext>
            </a:extLst>
          </p:cNvPr>
          <p:cNvSpPr txBox="1"/>
          <p:nvPr/>
        </p:nvSpPr>
        <p:spPr>
          <a:xfrm>
            <a:off x="2104889" y="4752913"/>
            <a:ext cx="7737588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800" b="1" dirty="0">
                <a:solidFill>
                  <a:srgbClr val="FF0000"/>
                </a:solidFill>
                <a:latin typeface="Georgia"/>
                <a:cs typeface="Georgia"/>
              </a:rPr>
              <a:t>Kostnadseffektiv ≠ Prioriterad</a:t>
            </a:r>
          </a:p>
        </p:txBody>
      </p:sp>
    </p:spTree>
    <p:extLst>
      <p:ext uri="{BB962C8B-B14F-4D97-AF65-F5344CB8AC3E}">
        <p14:creationId xmlns:p14="http://schemas.microsoft.com/office/powerpoint/2010/main" val="14162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5A35C-0F5F-0B59-BE3D-51A01DD9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D5DF-F0EB-CAD4-4226-65C79305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Läkemedelssubvention i Sverige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41647D-A604-A9C8-8169-DF120422B0E0}"/>
              </a:ext>
            </a:extLst>
          </p:cNvPr>
          <p:cNvCxnSpPr/>
          <p:nvPr/>
        </p:nvCxnSpPr>
        <p:spPr>
          <a:xfrm>
            <a:off x="2945062" y="5380715"/>
            <a:ext cx="53492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E8E905-31AE-8BCA-1B03-E26985D2A45A}"/>
              </a:ext>
            </a:extLst>
          </p:cNvPr>
          <p:cNvSpPr txBox="1"/>
          <p:nvPr/>
        </p:nvSpPr>
        <p:spPr>
          <a:xfrm>
            <a:off x="8334776" y="5227927"/>
            <a:ext cx="1505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Svårighetsgrad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3CC75-CD1C-130A-636B-C3728C620FBA}"/>
              </a:ext>
            </a:extLst>
          </p:cNvPr>
          <p:cNvSpPr txBox="1"/>
          <p:nvPr/>
        </p:nvSpPr>
        <p:spPr>
          <a:xfrm>
            <a:off x="4119002" y="5528009"/>
            <a:ext cx="974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/>
              <a:t>Medelhög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080C0-9411-C528-6B30-D16D3D7B4CEF}"/>
              </a:ext>
            </a:extLst>
          </p:cNvPr>
          <p:cNvSpPr txBox="1"/>
          <p:nvPr/>
        </p:nvSpPr>
        <p:spPr>
          <a:xfrm>
            <a:off x="5373445" y="5528009"/>
            <a:ext cx="974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/>
              <a:t>Hög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9C6B4-C97F-8F60-3AF6-F30E9C87AAE1}"/>
              </a:ext>
            </a:extLst>
          </p:cNvPr>
          <p:cNvSpPr txBox="1"/>
          <p:nvPr/>
        </p:nvSpPr>
        <p:spPr>
          <a:xfrm>
            <a:off x="6603699" y="5528009"/>
            <a:ext cx="12046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/>
              <a:t>Mycket hög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ED852-E38D-4045-B6F5-2826438DA571}"/>
              </a:ext>
            </a:extLst>
          </p:cNvPr>
          <p:cNvCxnSpPr/>
          <p:nvPr/>
        </p:nvCxnSpPr>
        <p:spPr>
          <a:xfrm flipV="1">
            <a:off x="2936491" y="2423203"/>
            <a:ext cx="17145" cy="2966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76C758-0291-A747-EACD-030D40127760}"/>
              </a:ext>
            </a:extLst>
          </p:cNvPr>
          <p:cNvSpPr txBox="1"/>
          <p:nvPr/>
        </p:nvSpPr>
        <p:spPr>
          <a:xfrm>
            <a:off x="1565753" y="2098792"/>
            <a:ext cx="1559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Kronor per QALY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81B68-1BCF-C1C0-D69A-0B6C336EB117}"/>
              </a:ext>
            </a:extLst>
          </p:cNvPr>
          <p:cNvSpPr txBox="1"/>
          <p:nvPr/>
        </p:nvSpPr>
        <p:spPr>
          <a:xfrm>
            <a:off x="1864420" y="4284841"/>
            <a:ext cx="9308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350" dirty="0"/>
              <a:t>500 000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11E19-CF18-E905-AC77-15E5913719E3}"/>
              </a:ext>
            </a:extLst>
          </p:cNvPr>
          <p:cNvSpPr txBox="1"/>
          <p:nvPr/>
        </p:nvSpPr>
        <p:spPr>
          <a:xfrm>
            <a:off x="1943272" y="3795282"/>
            <a:ext cx="851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350" dirty="0"/>
              <a:t>750 000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D5272-65AA-8DA5-5B89-CFF48A260AE2}"/>
              </a:ext>
            </a:extLst>
          </p:cNvPr>
          <p:cNvSpPr txBox="1"/>
          <p:nvPr/>
        </p:nvSpPr>
        <p:spPr>
          <a:xfrm>
            <a:off x="1757597" y="3266837"/>
            <a:ext cx="10376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350" dirty="0"/>
              <a:t>1 000 000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55289C-5859-6FB0-B1B5-DDD733D9095D}"/>
              </a:ext>
            </a:extLst>
          </p:cNvPr>
          <p:cNvSpPr/>
          <p:nvPr/>
        </p:nvSpPr>
        <p:spPr>
          <a:xfrm>
            <a:off x="4537626" y="4379037"/>
            <a:ext cx="137160" cy="120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437918-7774-CDA7-4383-34DF165C43D7}"/>
              </a:ext>
            </a:extLst>
          </p:cNvPr>
          <p:cNvSpPr/>
          <p:nvPr/>
        </p:nvSpPr>
        <p:spPr>
          <a:xfrm>
            <a:off x="5792069" y="3885316"/>
            <a:ext cx="137160" cy="120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B0C944-12A8-64D0-216E-B17AEFF2A874}"/>
              </a:ext>
            </a:extLst>
          </p:cNvPr>
          <p:cNvSpPr/>
          <p:nvPr/>
        </p:nvSpPr>
        <p:spPr>
          <a:xfrm>
            <a:off x="7137459" y="3356871"/>
            <a:ext cx="137160" cy="120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6E3B8-5F25-6897-2F5B-CD74E8E2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77" y="384144"/>
            <a:ext cx="4353156" cy="21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443A22D-C7E5-6A84-D7E4-56019D2D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33467"/>
          </a:xfrm>
        </p:spPr>
        <p:txBody>
          <a:bodyPr>
            <a:normAutofit/>
          </a:bodyPr>
          <a:lstStyle/>
          <a:p>
            <a:r>
              <a:rPr lang="sv-SE" dirty="0"/>
              <a:t>Två perspektiv på kostnader: pengar eller hälsa</a:t>
            </a:r>
            <a:endParaRPr lang="sv-SE" sz="3200" noProof="0" dirty="0"/>
          </a:p>
        </p:txBody>
      </p:sp>
      <p:grpSp>
        <p:nvGrpSpPr>
          <p:cNvPr id="19" name="Group 27">
            <a:extLst>
              <a:ext uri="{FF2B5EF4-FFF2-40B4-BE49-F238E27FC236}">
                <a16:creationId xmlns:a16="http://schemas.microsoft.com/office/drawing/2014/main" id="{50BADF9B-8E04-EA85-19C0-A3D137519476}"/>
              </a:ext>
            </a:extLst>
          </p:cNvPr>
          <p:cNvGrpSpPr/>
          <p:nvPr/>
        </p:nvGrpSpPr>
        <p:grpSpPr>
          <a:xfrm>
            <a:off x="3778739" y="1760193"/>
            <a:ext cx="4375770" cy="3337614"/>
            <a:chOff x="2698762" y="2121626"/>
            <a:chExt cx="3432003" cy="2614748"/>
          </a:xfrm>
        </p:grpSpPr>
        <p:pic>
          <p:nvPicPr>
            <p:cNvPr id="20" name="Picture 14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865C8B7A-7A55-D281-5C9A-1917C9CCA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61" b="99320" l="9851" r="89851">
                          <a14:foregroundMark x1="46567" y1="56916" x2="47164" y2="76871"/>
                          <a14:foregroundMark x1="30746" y1="97732" x2="61493" y2="99320"/>
                          <a14:foregroundMark x1="48955" y1="1361" x2="48657" y2="4989"/>
                          <a14:foregroundMark x1="47463" y1="11338" x2="49552" y2="201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279" y="2121626"/>
              <a:ext cx="1986260" cy="2614748"/>
            </a:xfrm>
            <a:prstGeom prst="rect">
              <a:avLst/>
            </a:prstGeom>
          </p:spPr>
        </p:pic>
        <p:pic>
          <p:nvPicPr>
            <p:cNvPr id="21" name="Picture 15" descr="A close up of a device&#10;&#10;Description automatically generated">
              <a:extLst>
                <a:ext uri="{FF2B5EF4-FFF2-40B4-BE49-F238E27FC236}">
                  <a16:creationId xmlns:a16="http://schemas.microsoft.com/office/drawing/2014/main" id="{4EF2CA7B-88CC-D4D6-CF33-418A98EF1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4" b="89720" l="2344" r="97396">
                          <a14:foregroundMark x1="2344" y1="3738" x2="3125" y2="8411"/>
                          <a14:foregroundMark x1="89844" y1="85047" x2="97396" y2="89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2409">
              <a:off x="3153026" y="2379654"/>
              <a:ext cx="2485830" cy="692666"/>
            </a:xfrm>
            <a:prstGeom prst="rect">
              <a:avLst/>
            </a:prstGeom>
          </p:spPr>
        </p:pic>
        <p:pic>
          <p:nvPicPr>
            <p:cNvPr id="22" name="Picture 16" descr="Shape&#10;&#10;Description automatically generated">
              <a:extLst>
                <a:ext uri="{FF2B5EF4-FFF2-40B4-BE49-F238E27FC236}">
                  <a16:creationId xmlns:a16="http://schemas.microsoft.com/office/drawing/2014/main" id="{60D8CF6D-4B91-7DA2-2AA2-D6ECCFB4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57" b="96507" l="3429" r="97143">
                          <a14:foregroundMark x1="40571" y1="91266" x2="64571" y2="93013"/>
                          <a14:foregroundMark x1="24571" y1="89083" x2="53143" y2="91703"/>
                          <a14:foregroundMark x1="60000" y1="91266" x2="82857" y2="89956"/>
                          <a14:foregroundMark x1="92571" y1="89083" x2="36000" y2="96943"/>
                          <a14:foregroundMark x1="36000" y1="96943" x2="33714" y2="96943"/>
                          <a14:foregroundMark x1="3429" y1="86026" x2="16000" y2="90393"/>
                          <a14:foregroundMark x1="3429" y1="86463" x2="25714" y2="88646"/>
                          <a14:foregroundMark x1="93143" y1="90393" x2="93714" y2="86900"/>
                          <a14:foregroundMark x1="96000" y1="87773" x2="97714" y2="85590"/>
                          <a14:foregroundMark x1="48571" y1="3057" x2="52571" y2="11790"/>
                          <a14:backgroundMark x1="45143" y1="35808" x2="48571" y2="576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951" y="2725987"/>
              <a:ext cx="984814" cy="1288699"/>
            </a:xfrm>
            <a:prstGeom prst="rect">
              <a:avLst/>
            </a:prstGeom>
          </p:spPr>
        </p:pic>
        <p:pic>
          <p:nvPicPr>
            <p:cNvPr id="23" name="Picture 17" descr="Shape&#10;&#10;Description automatically generated">
              <a:extLst>
                <a:ext uri="{FF2B5EF4-FFF2-40B4-BE49-F238E27FC236}">
                  <a16:creationId xmlns:a16="http://schemas.microsoft.com/office/drawing/2014/main" id="{27C01D33-7243-291F-D449-A5CE74954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57" b="96507" l="3429" r="97143">
                          <a14:foregroundMark x1="40571" y1="91266" x2="64571" y2="93013"/>
                          <a14:foregroundMark x1="24571" y1="89083" x2="53143" y2="91703"/>
                          <a14:foregroundMark x1="60000" y1="91266" x2="82857" y2="89956"/>
                          <a14:foregroundMark x1="92571" y1="89083" x2="36000" y2="96943"/>
                          <a14:foregroundMark x1="36000" y1="96943" x2="33714" y2="96943"/>
                          <a14:foregroundMark x1="3429" y1="86026" x2="16000" y2="90393"/>
                          <a14:foregroundMark x1="3429" y1="86463" x2="25714" y2="88646"/>
                          <a14:foregroundMark x1="93143" y1="90393" x2="93714" y2="86900"/>
                          <a14:foregroundMark x1="96000" y1="87773" x2="97714" y2="85590"/>
                          <a14:foregroundMark x1="48571" y1="3057" x2="52571" y2="11790"/>
                          <a14:backgroundMark x1="45143" y1="35808" x2="48571" y2="576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762" y="2671504"/>
              <a:ext cx="984814" cy="1288699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C708451-E55C-B829-1A86-F814F0683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5" b="94888" l="8100" r="94500">
                        <a14:foregroundMark x1="8100" y1="29039" x2="8100" y2="29039"/>
                        <a14:foregroundMark x1="27000" y1="9509" x2="27000" y2="9509"/>
                        <a14:foregroundMark x1="55800" y1="84356" x2="55800" y2="84356"/>
                        <a14:foregroundMark x1="60300" y1="94888" x2="60300" y2="94888"/>
                        <a14:foregroundMark x1="94500" y1="64008" x2="94500" y2="64008"/>
                        <a14:foregroundMark x1="63500" y1="9305" x2="63500" y2="9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892" y="2967124"/>
            <a:ext cx="1113384" cy="1088890"/>
          </a:xfrm>
          <a:prstGeom prst="rect">
            <a:avLst/>
          </a:prstGeom>
        </p:spPr>
      </p:pic>
      <p:grpSp>
        <p:nvGrpSpPr>
          <p:cNvPr id="25" name="Group 28">
            <a:extLst>
              <a:ext uri="{FF2B5EF4-FFF2-40B4-BE49-F238E27FC236}">
                <a16:creationId xmlns:a16="http://schemas.microsoft.com/office/drawing/2014/main" id="{D42C6607-62F7-6EC8-EF00-4F2108EA02A5}"/>
              </a:ext>
            </a:extLst>
          </p:cNvPr>
          <p:cNvGrpSpPr/>
          <p:nvPr/>
        </p:nvGrpSpPr>
        <p:grpSpPr>
          <a:xfrm>
            <a:off x="1753373" y="2462089"/>
            <a:ext cx="1983668" cy="2095742"/>
            <a:chOff x="346392" y="1829715"/>
            <a:chExt cx="1983668" cy="2095742"/>
          </a:xfrm>
        </p:grpSpPr>
        <p:pic>
          <p:nvPicPr>
            <p:cNvPr id="26" name="Picture 2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5E20023-75AB-7058-8DBA-B410A9898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2" y="1829715"/>
              <a:ext cx="1983668" cy="16504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5BE73F3-BA73-66CE-724B-264D2FAD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63415" y1="47564" x2="63415" y2="475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993" y="2921823"/>
              <a:ext cx="1055103" cy="1003634"/>
            </a:xfrm>
            <a:prstGeom prst="rect">
              <a:avLst/>
            </a:prstGeom>
          </p:spPr>
        </p:pic>
        <p:pic>
          <p:nvPicPr>
            <p:cNvPr id="28" name="Picture 6" descr="Icon&#10;&#10;Description automatically generated">
              <a:extLst>
                <a:ext uri="{FF2B5EF4-FFF2-40B4-BE49-F238E27FC236}">
                  <a16:creationId xmlns:a16="http://schemas.microsoft.com/office/drawing/2014/main" id="{BBE28A02-FE1C-2453-2E50-E9A35072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019" b="95566" l="10000" r="90000">
                          <a14:foregroundMark x1="49651" y1="8113" x2="49651" y2="8113"/>
                          <a14:foregroundMark x1="52093" y1="9057" x2="51628" y2="9057"/>
                          <a14:foregroundMark x1="52093" y1="38019" x2="49302" y2="45472"/>
                          <a14:foregroundMark x1="45233" y1="92642" x2="45233" y2="92642"/>
                          <a14:foregroundMark x1="53256" y1="94906" x2="55698" y2="94245"/>
                          <a14:foregroundMark x1="45465" y1="47925" x2="46628" y2="56038"/>
                          <a14:foregroundMark x1="43023" y1="8396" x2="45233" y2="9057"/>
                          <a14:foregroundMark x1="56279" y1="8113" x2="57674" y2="8113"/>
                          <a14:foregroundMark x1="41860" y1="9245" x2="43023" y2="8113"/>
                          <a14:foregroundMark x1="43023" y1="95566" x2="44651" y2="95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043" y="2797195"/>
              <a:ext cx="768035" cy="946647"/>
            </a:xfrm>
            <a:prstGeom prst="rect">
              <a:avLst/>
            </a:prstGeom>
          </p:spPr>
        </p:pic>
      </p:grpSp>
      <p:pic>
        <p:nvPicPr>
          <p:cNvPr id="29" name="Picture 18" descr="Icon&#10;&#10;Description automatically generated">
            <a:extLst>
              <a:ext uri="{FF2B5EF4-FFF2-40B4-BE49-F238E27FC236}">
                <a16:creationId xmlns:a16="http://schemas.microsoft.com/office/drawing/2014/main" id="{C38EEB56-CE57-0CB8-B43E-A6A79EEA17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1" b="98232" l="0" r="96686">
                        <a14:foregroundMark x1="46974" y1="13370" x2="46974" y2="13370"/>
                        <a14:foregroundMark x1="56196" y1="8619" x2="50576" y2="18564"/>
                        <a14:foregroundMark x1="56772" y1="5304" x2="60375" y2="2541"/>
                        <a14:foregroundMark x1="53602" y1="35580" x2="78963" y2="79448"/>
                        <a14:foregroundMark x1="10663" y1="73702" x2="48415" y2="89724"/>
                        <a14:foregroundMark x1="48415" y1="89724" x2="54323" y2="88840"/>
                        <a14:foregroundMark x1="37608" y1="52486" x2="56772" y2="65193"/>
                        <a14:foregroundMark x1="91210" y1="64309" x2="92363" y2="85967"/>
                        <a14:foregroundMark x1="20461" y1="92597" x2="60663" y2="94475"/>
                        <a14:foregroundMark x1="60663" y1="94475" x2="79539" y2="91160"/>
                        <a14:foregroundMark x1="6340" y1="71823" x2="8213" y2="88398"/>
                        <a14:foregroundMark x1="96686" y1="74696" x2="96110" y2="80331"/>
                        <a14:foregroundMark x1="2594" y1="85967" x2="144" y2="84530"/>
                        <a14:foregroundMark x1="37608" y1="97790" x2="51153" y2="98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96" y="3105513"/>
            <a:ext cx="768035" cy="1001545"/>
          </a:xfrm>
          <a:prstGeom prst="rect">
            <a:avLst/>
          </a:prstGeom>
        </p:spPr>
      </p:pic>
      <p:pic>
        <p:nvPicPr>
          <p:cNvPr id="30" name="Picture 19" descr="Icon&#10;&#10;Description automatically generated">
            <a:extLst>
              <a:ext uri="{FF2B5EF4-FFF2-40B4-BE49-F238E27FC236}">
                <a16:creationId xmlns:a16="http://schemas.microsoft.com/office/drawing/2014/main" id="{EA738D02-866C-AB91-1AE1-B58D4F7EC3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1" b="98232" l="0" r="96686">
                        <a14:foregroundMark x1="46974" y1="13370" x2="46974" y2="13370"/>
                        <a14:foregroundMark x1="56196" y1="8619" x2="50576" y2="18564"/>
                        <a14:foregroundMark x1="56772" y1="5304" x2="60375" y2="2541"/>
                        <a14:foregroundMark x1="53602" y1="35580" x2="78963" y2="79448"/>
                        <a14:foregroundMark x1="10663" y1="73702" x2="48415" y2="89724"/>
                        <a14:foregroundMark x1="48415" y1="89724" x2="54323" y2="88840"/>
                        <a14:foregroundMark x1="37608" y1="52486" x2="56772" y2="65193"/>
                        <a14:foregroundMark x1="91210" y1="64309" x2="92363" y2="85967"/>
                        <a14:foregroundMark x1="20461" y1="92597" x2="60663" y2="94475"/>
                        <a14:foregroundMark x1="60663" y1="94475" x2="79539" y2="91160"/>
                        <a14:foregroundMark x1="6340" y1="71823" x2="8213" y2="88398"/>
                        <a14:foregroundMark x1="96686" y1="74696" x2="96110" y2="80331"/>
                        <a14:foregroundMark x1="2594" y1="85967" x2="144" y2="84530"/>
                        <a14:foregroundMark x1="37608" y1="97790" x2="51153" y2="98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05" y="3026030"/>
            <a:ext cx="974417" cy="1270674"/>
          </a:xfrm>
          <a:prstGeom prst="rect">
            <a:avLst/>
          </a:prstGeom>
        </p:spPr>
      </p:pic>
      <p:pic>
        <p:nvPicPr>
          <p:cNvPr id="31" name="Picture 29">
            <a:extLst>
              <a:ext uri="{FF2B5EF4-FFF2-40B4-BE49-F238E27FC236}">
                <a16:creationId xmlns:a16="http://schemas.microsoft.com/office/drawing/2014/main" id="{73474F65-1FD3-976F-58E6-F507409EE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5" b="94888" l="8100" r="94500">
                        <a14:foregroundMark x1="8100" y1="29039" x2="8100" y2="29039"/>
                        <a14:foregroundMark x1="27000" y1="9509" x2="27000" y2="9509"/>
                        <a14:foregroundMark x1="55800" y1="84356" x2="55800" y2="84356"/>
                        <a14:foregroundMark x1="60300" y1="94888" x2="60300" y2="94888"/>
                        <a14:foregroundMark x1="94500" y1="64008" x2="94500" y2="64008"/>
                        <a14:foregroundMark x1="63500" y1="9305" x2="63500" y2="9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403" y="2922482"/>
            <a:ext cx="1203066" cy="11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13437 -0.025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129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3593 -0.025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4427 0.005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2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3255 0.021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F9FCD-9693-919B-7A76-7103D91D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kostnadseffektiv är alternativ användning</a:t>
            </a:r>
            <a:br>
              <a:rPr lang="sv-SE" dirty="0"/>
            </a:br>
            <a:r>
              <a:rPr lang="sv-SE" dirty="0"/>
              <a:t>av vårdens resurser?</a:t>
            </a:r>
          </a:p>
        </p:txBody>
      </p:sp>
      <p:pic>
        <p:nvPicPr>
          <p:cNvPr id="12" name="Bildobjekt 7">
            <a:extLst>
              <a:ext uri="{FF2B5EF4-FFF2-40B4-BE49-F238E27FC236}">
                <a16:creationId xmlns:a16="http://schemas.microsoft.com/office/drawing/2014/main" id="{5D28A1EA-123F-CACC-DEAE-940210FF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6" y="1345264"/>
            <a:ext cx="3501123" cy="140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27F7C-E306-DA5E-D0F3-4CEF39ED086D}"/>
              </a:ext>
            </a:extLst>
          </p:cNvPr>
          <p:cNvSpPr txBox="1"/>
          <p:nvPr/>
        </p:nvSpPr>
        <p:spPr>
          <a:xfrm>
            <a:off x="701458" y="2707075"/>
            <a:ext cx="34186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Vårdplatser (Sverige)</a:t>
            </a:r>
          </a:p>
          <a:p>
            <a:pPr algn="ctr"/>
            <a:r>
              <a:rPr lang="sv-SE" sz="1400" dirty="0"/>
              <a:t>400 000 kr per QALY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412F7-0409-E547-08A2-58E9FED4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97" y="3525832"/>
            <a:ext cx="4293087" cy="102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0FED79-002F-E775-4B1E-940870B1E817}"/>
              </a:ext>
            </a:extLst>
          </p:cNvPr>
          <p:cNvSpPr txBox="1"/>
          <p:nvPr/>
        </p:nvSpPr>
        <p:spPr>
          <a:xfrm>
            <a:off x="721238" y="4615049"/>
            <a:ext cx="39220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Läkare (Sverige)</a:t>
            </a:r>
          </a:p>
          <a:p>
            <a:pPr algn="ctr"/>
            <a:r>
              <a:rPr lang="sv-SE" sz="1400" dirty="0"/>
              <a:t>100 000 kr per 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8DAFA-F9CD-86BA-1A85-03E661EE0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86" y="923892"/>
            <a:ext cx="2686836" cy="1669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140FE5-0078-9DE3-C3DA-8B77D66D2F0B}"/>
              </a:ext>
            </a:extLst>
          </p:cNvPr>
          <p:cNvSpPr txBox="1"/>
          <p:nvPr/>
        </p:nvSpPr>
        <p:spPr>
          <a:xfrm>
            <a:off x="7207686" y="2700497"/>
            <a:ext cx="26868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Sjuksköterskor (Danmark)</a:t>
            </a:r>
          </a:p>
          <a:p>
            <a:pPr algn="ctr"/>
            <a:r>
              <a:rPr lang="sv-SE" sz="1400" dirty="0"/>
              <a:t>160 000 kr per LY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5ED46-2BFD-6398-BB5A-5035460C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603" y="3429000"/>
            <a:ext cx="4570002" cy="1879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8F78E6-0BE8-1BBF-9BB2-0D30B777583E}"/>
              </a:ext>
            </a:extLst>
          </p:cNvPr>
          <p:cNvSpPr txBox="1"/>
          <p:nvPr/>
        </p:nvSpPr>
        <p:spPr>
          <a:xfrm>
            <a:off x="5707603" y="5309369"/>
            <a:ext cx="45073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Sjuksköterskor (England) </a:t>
            </a:r>
          </a:p>
          <a:p>
            <a:pPr algn="ctr"/>
            <a:r>
              <a:rPr lang="sv-SE" sz="1400" dirty="0"/>
              <a:t>35 000 kr per QALY</a:t>
            </a:r>
          </a:p>
        </p:txBody>
      </p:sp>
    </p:spTree>
    <p:extLst>
      <p:ext uri="{BB962C8B-B14F-4D97-AF65-F5344CB8AC3E}">
        <p14:creationId xmlns:p14="http://schemas.microsoft.com/office/powerpoint/2010/main" val="10293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4AE2-3798-E12C-B074-1D30D9CA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E4084-5404-2A22-3620-375179DE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Långa köer till operation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22E2-AA92-8E33-A9D6-9389DDBD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2" y="1024148"/>
            <a:ext cx="4797531" cy="2258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48EF4-6B65-852F-D3CA-4C32B7EAE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330" y="2751361"/>
            <a:ext cx="5202283" cy="3042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199CF-9045-02D6-C217-A734853AA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926" y="261551"/>
            <a:ext cx="3552898" cy="1413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28D30-F13E-582A-4751-4497208C7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413" y="1063668"/>
            <a:ext cx="3419285" cy="1664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A931E-71C1-C69A-2FB5-09CBCBFCDD40}"/>
              </a:ext>
            </a:extLst>
          </p:cNvPr>
          <p:cNvSpPr txBox="1"/>
          <p:nvPr/>
        </p:nvSpPr>
        <p:spPr>
          <a:xfrm>
            <a:off x="7377639" y="1327461"/>
            <a:ext cx="209264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sz="1400" dirty="0"/>
          </a:p>
          <a:p>
            <a:r>
              <a:rPr lang="sv-SE" sz="1400" dirty="0"/>
              <a:t>Ca 30 000 kr per QALY</a:t>
            </a:r>
          </a:p>
          <a:p>
            <a:endParaRPr lang="sv-SE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9B6470-095E-9D30-C2E1-FC5F36A86715}"/>
              </a:ext>
            </a:extLst>
          </p:cNvPr>
          <p:cNvCxnSpPr>
            <a:cxnSpLocks/>
          </p:cNvCxnSpPr>
          <p:nvPr/>
        </p:nvCxnSpPr>
        <p:spPr>
          <a:xfrm flipH="1">
            <a:off x="7589520" y="2066125"/>
            <a:ext cx="528398" cy="2140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896F6E-46F1-D602-3274-C40E96F08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80" y="3733667"/>
            <a:ext cx="4762676" cy="15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2486-3568-5797-649A-E89F006A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Kortare köer till knäoperation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FBA59-33D9-0E37-1EF7-1606C79FA39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676" y="1311398"/>
            <a:ext cx="5160963" cy="4711700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Bland ca 12 000 patienter som opererades under 2023 (SPOR) gick 587 år i full hälsa förlorade </a:t>
            </a:r>
            <a:r>
              <a:rPr lang="sv-SE" sz="2000" dirty="0" err="1"/>
              <a:t>pga</a:t>
            </a:r>
            <a:r>
              <a:rPr lang="sv-SE" sz="2000" dirty="0"/>
              <a:t> väntetid &gt; 90 dagar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Preliminärt: 71 000 kr per QALY om vi lägger resurser på fler operationer/kortare köer</a:t>
            </a:r>
          </a:p>
        </p:txBody>
      </p:sp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11AB324-BCFE-0EEF-354F-3253005D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1311398"/>
            <a:ext cx="4320000" cy="4320000"/>
          </a:xfrm>
          <a:prstGeom prst="rect">
            <a:avLst/>
          </a:prstGeom>
        </p:spPr>
      </p:pic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A37A863-F7A0-34C3-B931-523E5745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1311398"/>
            <a:ext cx="4320000" cy="4320000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67928DA4-128C-D563-5148-8D03E998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183" y="1311398"/>
            <a:ext cx="4320000" cy="43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CEAB5-F6DB-42C6-851D-2EA1C145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183" y="1311398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F6D-B053-410D-8ADB-F44238E1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Rimlig relation kostnad/effekt: hälsa mot hälsa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1C987-CDEF-407D-8F02-E359D9F0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A40-267C-4CF5-A2E5-290D05F5A5C0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F06169-CA31-45A8-AAB3-A93A0B8501A2}"/>
              </a:ext>
            </a:extLst>
          </p:cNvPr>
          <p:cNvGrpSpPr/>
          <p:nvPr/>
        </p:nvGrpSpPr>
        <p:grpSpPr>
          <a:xfrm>
            <a:off x="3908115" y="1754833"/>
            <a:ext cx="4375770" cy="3337614"/>
            <a:chOff x="2698762" y="2121626"/>
            <a:chExt cx="3432003" cy="2614748"/>
          </a:xfrm>
        </p:grpSpPr>
        <p:pic>
          <p:nvPicPr>
            <p:cNvPr id="15" name="Picture 14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82394480-C641-438D-9147-A902CC57F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61" b="99320" l="9851" r="89851">
                          <a14:foregroundMark x1="46567" y1="56916" x2="47164" y2="76871"/>
                          <a14:foregroundMark x1="30746" y1="97732" x2="61493" y2="99320"/>
                          <a14:foregroundMark x1="48955" y1="1361" x2="48657" y2="4989"/>
                          <a14:foregroundMark x1="47463" y1="11338" x2="49552" y2="201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279" y="2121626"/>
              <a:ext cx="1986260" cy="2614748"/>
            </a:xfrm>
            <a:prstGeom prst="rect">
              <a:avLst/>
            </a:prstGeom>
          </p:spPr>
        </p:pic>
        <p:pic>
          <p:nvPicPr>
            <p:cNvPr id="16" name="Picture 15" descr="A close up of a device&#10;&#10;Description automatically generated">
              <a:extLst>
                <a:ext uri="{FF2B5EF4-FFF2-40B4-BE49-F238E27FC236}">
                  <a16:creationId xmlns:a16="http://schemas.microsoft.com/office/drawing/2014/main" id="{5ADCCFBC-3661-4600-8A9B-D9A4396C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04" b="89720" l="2344" r="97396">
                          <a14:foregroundMark x1="2344" y1="3738" x2="3125" y2="8411"/>
                          <a14:foregroundMark x1="89844" y1="85047" x2="97396" y2="89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2409">
              <a:off x="3153026" y="2379654"/>
              <a:ext cx="2485830" cy="692666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5E42A285-B1EF-462E-A9E9-56781DE6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57" b="96507" l="3429" r="97143">
                          <a14:foregroundMark x1="40571" y1="91266" x2="64571" y2="93013"/>
                          <a14:foregroundMark x1="24571" y1="89083" x2="53143" y2="91703"/>
                          <a14:foregroundMark x1="60000" y1="91266" x2="82857" y2="89956"/>
                          <a14:foregroundMark x1="92571" y1="89083" x2="36000" y2="96943"/>
                          <a14:foregroundMark x1="36000" y1="96943" x2="33714" y2="96943"/>
                          <a14:foregroundMark x1="3429" y1="86026" x2="16000" y2="90393"/>
                          <a14:foregroundMark x1="3429" y1="86463" x2="25714" y2="88646"/>
                          <a14:foregroundMark x1="93143" y1="90393" x2="93714" y2="86900"/>
                          <a14:foregroundMark x1="96000" y1="87773" x2="97714" y2="85590"/>
                          <a14:foregroundMark x1="48571" y1="3057" x2="52571" y2="11790"/>
                          <a14:backgroundMark x1="45143" y1="35808" x2="48571" y2="576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951" y="2725987"/>
              <a:ext cx="984814" cy="1288699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">
              <a:extLst>
                <a:ext uri="{FF2B5EF4-FFF2-40B4-BE49-F238E27FC236}">
                  <a16:creationId xmlns:a16="http://schemas.microsoft.com/office/drawing/2014/main" id="{6BA2EF0F-2832-4678-A6FC-E0A806B1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57" b="96507" l="3429" r="97143">
                          <a14:foregroundMark x1="40571" y1="91266" x2="64571" y2="93013"/>
                          <a14:foregroundMark x1="24571" y1="89083" x2="53143" y2="91703"/>
                          <a14:foregroundMark x1="60000" y1="91266" x2="82857" y2="89956"/>
                          <a14:foregroundMark x1="92571" y1="89083" x2="36000" y2="96943"/>
                          <a14:foregroundMark x1="36000" y1="96943" x2="33714" y2="96943"/>
                          <a14:foregroundMark x1="3429" y1="86026" x2="16000" y2="90393"/>
                          <a14:foregroundMark x1="3429" y1="86463" x2="25714" y2="88646"/>
                          <a14:foregroundMark x1="93143" y1="90393" x2="93714" y2="86900"/>
                          <a14:foregroundMark x1="96000" y1="87773" x2="97714" y2="85590"/>
                          <a14:foregroundMark x1="48571" y1="3057" x2="52571" y2="11790"/>
                          <a14:backgroundMark x1="45143" y1="35808" x2="48571" y2="576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762" y="2671504"/>
              <a:ext cx="984814" cy="1288699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5AE788A-B5C3-4AD8-A83F-345D96B9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5" b="94888" l="8100" r="94500">
                        <a14:foregroundMark x1="8100" y1="29039" x2="8100" y2="29039"/>
                        <a14:foregroundMark x1="27000" y1="9509" x2="27000" y2="9509"/>
                        <a14:foregroundMark x1="55800" y1="84356" x2="55800" y2="84356"/>
                        <a14:foregroundMark x1="60300" y1="94888" x2="60300" y2="94888"/>
                        <a14:foregroundMark x1="94500" y1="64008" x2="94500" y2="64008"/>
                        <a14:foregroundMark x1="63500" y1="9305" x2="63500" y2="9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02" y="3012808"/>
            <a:ext cx="1113384" cy="108889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A1C81D4-0768-4C08-9B15-DD873645D3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31" b="98232" l="0" r="96686">
                        <a14:foregroundMark x1="46974" y1="13370" x2="46974" y2="13370"/>
                        <a14:foregroundMark x1="56196" y1="8619" x2="50576" y2="18564"/>
                        <a14:foregroundMark x1="56772" y1="5304" x2="60375" y2="2541"/>
                        <a14:foregroundMark x1="53602" y1="35580" x2="78963" y2="79448"/>
                        <a14:foregroundMark x1="10663" y1="73702" x2="48415" y2="89724"/>
                        <a14:foregroundMark x1="48415" y1="89724" x2="54323" y2="88840"/>
                        <a14:foregroundMark x1="37608" y1="52486" x2="56772" y2="65193"/>
                        <a14:foregroundMark x1="91210" y1="64309" x2="92363" y2="85967"/>
                        <a14:foregroundMark x1="20461" y1="92597" x2="60663" y2="94475"/>
                        <a14:foregroundMark x1="60663" y1="94475" x2="79539" y2="91160"/>
                        <a14:foregroundMark x1="6340" y1="71823" x2="8213" y2="88398"/>
                        <a14:foregroundMark x1="96686" y1="74696" x2="96110" y2="80331"/>
                        <a14:foregroundMark x1="2594" y1="85967" x2="144" y2="84530"/>
                        <a14:foregroundMark x1="37608" y1="97790" x2="51153" y2="98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75" y="2691062"/>
            <a:ext cx="974417" cy="12706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7C1298-655D-4A15-B5F5-047FF69F6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5" b="94888" l="8100" r="94500">
                        <a14:foregroundMark x1="8100" y1="29039" x2="8100" y2="29039"/>
                        <a14:foregroundMark x1="27000" y1="9509" x2="27000" y2="9509"/>
                        <a14:foregroundMark x1="55800" y1="84356" x2="55800" y2="84356"/>
                        <a14:foregroundMark x1="60300" y1="94888" x2="60300" y2="94888"/>
                        <a14:foregroundMark x1="94500" y1="64008" x2="94500" y2="64008"/>
                        <a14:foregroundMark x1="63500" y1="9305" x2="63500" y2="9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835" y="2544245"/>
            <a:ext cx="1691220" cy="165401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ECD75FD-BB46-441F-83CD-0C00AB72AA05}"/>
              </a:ext>
            </a:extLst>
          </p:cNvPr>
          <p:cNvSpPr txBox="1"/>
          <p:nvPr/>
        </p:nvSpPr>
        <p:spPr>
          <a:xfrm>
            <a:off x="7164203" y="4288445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+1 år i full hälsa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01B9E1B-285E-47E8-B227-3860BC7C4C73}"/>
              </a:ext>
            </a:extLst>
          </p:cNvPr>
          <p:cNvSpPr txBox="1"/>
          <p:nvPr/>
        </p:nvSpPr>
        <p:spPr>
          <a:xfrm>
            <a:off x="3696880" y="423010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-500 000 kr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D01F6C-ECC7-4ACB-BF28-B317A1BEA6EC}"/>
              </a:ext>
            </a:extLst>
          </p:cNvPr>
          <p:cNvSpPr txBox="1"/>
          <p:nvPr/>
        </p:nvSpPr>
        <p:spPr>
          <a:xfrm>
            <a:off x="3303482" y="4236459"/>
            <a:ext cx="219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-7 år i full hälsa</a:t>
            </a:r>
          </a:p>
          <a:p>
            <a:r>
              <a:rPr lang="sv-SE" dirty="0"/>
              <a:t>om resurserna</a:t>
            </a:r>
          </a:p>
          <a:p>
            <a:r>
              <a:rPr lang="sv-SE" dirty="0"/>
              <a:t>hade använts till</a:t>
            </a:r>
          </a:p>
          <a:p>
            <a:r>
              <a:rPr lang="sv-SE" dirty="0"/>
              <a:t>kortare köer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613DE-858D-B5B4-D24B-9EF9E8D6A9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16" y="1193997"/>
            <a:ext cx="3990584" cy="1519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9F7C2-A954-2672-1B67-4B6BA5AD8E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64" y="2795270"/>
            <a:ext cx="5189229" cy="30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1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4FF95-C60B-CB74-3B3B-B997F872A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1A66-3174-BDF3-9545-0AFB9C89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122374"/>
            <a:ext cx="9999408" cy="1959030"/>
          </a:xfrm>
        </p:spPr>
        <p:txBody>
          <a:bodyPr>
            <a:normAutofit/>
          </a:bodyPr>
          <a:lstStyle/>
          <a:p>
            <a:r>
              <a:rPr lang="sv-SE" sz="4400" noProof="0" dirty="0"/>
              <a:t>Kostnadseffektivitet och prioriteringar</a:t>
            </a:r>
            <a:br>
              <a:rPr lang="sv-SE" sz="4400" noProof="0" dirty="0"/>
            </a:br>
            <a:r>
              <a:rPr lang="sv-SE" sz="2400" noProof="0" dirty="0"/>
              <a:t>och vad operationsköer kan säga oss om</a:t>
            </a:r>
            <a:br>
              <a:rPr lang="sv-SE" sz="2400" noProof="0" dirty="0"/>
            </a:br>
            <a:r>
              <a:rPr lang="sv-SE" sz="2400" noProof="0" dirty="0"/>
              <a:t>en rimlig relation mellan kostnad och effekt</a:t>
            </a:r>
            <a:endParaRPr lang="sv-SE" sz="44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DAA4-2C56-8089-3850-5DADD5E20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48417"/>
            <a:ext cx="9878568" cy="2176931"/>
          </a:xfrm>
        </p:spPr>
        <p:txBody>
          <a:bodyPr/>
          <a:lstStyle/>
          <a:p>
            <a:endParaRPr lang="sv-SE" sz="2000" noProof="0" dirty="0"/>
          </a:p>
          <a:p>
            <a:r>
              <a:rPr lang="sv-SE" sz="2000" noProof="0"/>
              <a:t>SFAI </a:t>
            </a:r>
            <a:r>
              <a:rPr lang="sv-SE" sz="2000" noProof="0" dirty="0"/>
              <a:t>O</a:t>
            </a:r>
            <a:r>
              <a:rPr lang="sv-SE" sz="2000" noProof="0"/>
              <a:t>perationsledningsmöte</a:t>
            </a:r>
            <a:r>
              <a:rPr lang="sv-SE" sz="2000" noProof="0" dirty="0"/>
              <a:t>, </a:t>
            </a:r>
            <a:r>
              <a:rPr lang="sv-SE" sz="2000" noProof="0" dirty="0" err="1"/>
              <a:t>Såstaholm</a:t>
            </a:r>
            <a:r>
              <a:rPr lang="sv-SE" sz="2000" noProof="0" dirty="0"/>
              <a:t> 18 maj 2026</a:t>
            </a:r>
          </a:p>
          <a:p>
            <a:r>
              <a:rPr lang="sv-SE" sz="2000" noProof="0" dirty="0"/>
              <a:t> </a:t>
            </a:r>
          </a:p>
          <a:p>
            <a:pPr>
              <a:spcBef>
                <a:spcPts val="0"/>
              </a:spcBef>
            </a:pPr>
            <a:r>
              <a:rPr lang="sv-SE" sz="2000" noProof="0" dirty="0"/>
              <a:t>Jonathan Siverskog</a:t>
            </a:r>
          </a:p>
          <a:p>
            <a:pPr>
              <a:spcBef>
                <a:spcPts val="0"/>
              </a:spcBef>
            </a:pPr>
            <a:r>
              <a:rPr lang="sv-SE" sz="1600" noProof="0" dirty="0"/>
              <a:t>Nationalekonomi (NEK), IEI, Linköpings universitet</a:t>
            </a:r>
          </a:p>
          <a:p>
            <a:pPr>
              <a:spcBef>
                <a:spcPts val="0"/>
              </a:spcBef>
            </a:pPr>
            <a:r>
              <a:rPr lang="sv-SE" sz="1600" dirty="0"/>
              <a:t>Centrum för hälsoekonomisk forskning (HEFUU), Uppsala universitet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3892035426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 2024" id="{C26E0522-2D39-5443-8CC6-374FB868447B}" vid="{711A1728-E6D0-2246-9A70-D4A0864D029C}"/>
    </a:ext>
  </a:extLst>
</a:theme>
</file>

<file path=ppt/theme/theme2.xml><?xml version="1.0" encoding="utf-8"?>
<a:theme xmlns:a="http://schemas.openxmlformats.org/drawingml/2006/main" name="LiU - SVAR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 2024" id="{C26E0522-2D39-5443-8CC6-374FB868447B}" vid="{2281A2B2-AEB7-DD47-A5C1-E05627D3233D}"/>
    </a:ext>
  </a:extLst>
</a:theme>
</file>

<file path=ppt/theme/theme3.xml><?xml version="1.0" encoding="utf-8"?>
<a:theme xmlns:a="http://schemas.openxmlformats.org/drawingml/2006/main" name="LiU - ljusturkos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Presentation 2024" id="{C26E0522-2D39-5443-8CC6-374FB868447B}" vid="{1125F51E-4D1A-C341-9C52-D0102B987BA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A4AE0AC3DCAD4BB03F22558FB4208E" ma:contentTypeVersion="4" ma:contentTypeDescription="Skapa ett nytt dokument." ma:contentTypeScope="" ma:versionID="1bf5c8cd9f759de7ef158b9076c02da9">
  <xsd:schema xmlns:xsd="http://www.w3.org/2001/XMLSchema" xmlns:xs="http://www.w3.org/2001/XMLSchema" xmlns:p="http://schemas.microsoft.com/office/2006/metadata/properties" xmlns:ns2="6e5b8b1e-d2ac-4e46-9dd3-e147fedcbaa7" targetNamespace="http://schemas.microsoft.com/office/2006/metadata/properties" ma:root="true" ma:fieldsID="35efd9941667d76c997dc166ba0c38ff" ns2:_="">
    <xsd:import namespace="6e5b8b1e-d2ac-4e46-9dd3-e147fedcb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b8b1e-d2ac-4e46-9dd3-e147fedcb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315A7-86A0-4DC5-A9AC-3D6E0F9E0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b8b1e-d2ac-4e46-9dd3-e147fedcb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58BF02-2FD4-48FE-839B-4585173BA8BF}">
  <ds:schemaRefs>
    <ds:schemaRef ds:uri="http://purl.org/dc/elements/1.1/"/>
    <ds:schemaRef ds:uri="http://schemas.openxmlformats.org/package/2006/metadata/core-properties"/>
    <ds:schemaRef ds:uri="http://purl.org/dc/dcmitype/"/>
    <ds:schemaRef ds:uri="f6351e9a-ea34-4ad9-b922-25ec9d06a7c5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4986f3-affb-4909-aac7-6cbe783763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Presentationsmaterial</Template>
  <TotalTime>3562</TotalTime>
  <Words>270</Words>
  <Application>Microsoft Office PowerPoint</Application>
  <PresentationFormat>Bredbild</PresentationFormat>
  <Paragraphs>61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Georgia</vt:lpstr>
      <vt:lpstr>KorolevLiU Medium</vt:lpstr>
      <vt:lpstr>LiU - VIT</vt:lpstr>
      <vt:lpstr>LiU - SVART</vt:lpstr>
      <vt:lpstr>LiU - ljusturkos</vt:lpstr>
      <vt:lpstr>Kostnadseffektivitet och prioriteringar och vad operationsköer kan säga oss om en rimlig relation mellan kostnad och effekt</vt:lpstr>
      <vt:lpstr>Kostnadseffektivitet och prioriteringar</vt:lpstr>
      <vt:lpstr>Läkemedelssubvention i Sverige</vt:lpstr>
      <vt:lpstr>Två perspektiv på kostnader: pengar eller hälsa</vt:lpstr>
      <vt:lpstr>Hur kostnadseffektiv är alternativ användning av vårdens resurser?</vt:lpstr>
      <vt:lpstr>Långa köer till operation</vt:lpstr>
      <vt:lpstr>Kortare köer till knäoperation</vt:lpstr>
      <vt:lpstr>Rimlig relation kostnad/effekt: hälsa mot hälsa</vt:lpstr>
      <vt:lpstr>Kostnadseffektivitet och prioriteringar och vad operationsköer kan säga oss om en rimlig relation mellan kostnad och effekt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Siverskog</dc:creator>
  <cp:lastModifiedBy>Krook Helena</cp:lastModifiedBy>
  <cp:revision>4</cp:revision>
  <dcterms:created xsi:type="dcterms:W3CDTF">2024-08-06T07:54:24Z</dcterms:created>
  <dcterms:modified xsi:type="dcterms:W3CDTF">2026-05-27T05:38:13Z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0x010100D1A4AE0AC3DCAD4BB03F22558FB4208E</vt:lpwstr>
  </property>
  <property fmtid="{D5CDD505-2E9C-101B-9397-08002B2CF9AE}" pid="3" name="MediaServiceImageTags">
    <vt:lpwstr/>
  </property>
</Properties>
</file>