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9" r:id="rId4"/>
    <p:sldId id="286" r:id="rId5"/>
    <p:sldId id="279" r:id="rId6"/>
    <p:sldId id="266" r:id="rId7"/>
    <p:sldId id="267" r:id="rId8"/>
    <p:sldId id="268" r:id="rId9"/>
    <p:sldId id="272" r:id="rId10"/>
    <p:sldId id="259" r:id="rId11"/>
    <p:sldId id="287" r:id="rId12"/>
    <p:sldId id="290" r:id="rId13"/>
    <p:sldId id="277" r:id="rId14"/>
    <p:sldId id="282" r:id="rId15"/>
    <p:sldId id="276" r:id="rId16"/>
    <p:sldId id="283" r:id="rId17"/>
    <p:sldId id="284" r:id="rId18"/>
    <p:sldId id="263" r:id="rId19"/>
    <p:sldId id="264" r:id="rId20"/>
    <p:sldId id="265" r:id="rId21"/>
    <p:sldId id="275" r:id="rId22"/>
    <p:sldId id="289" r:id="rId23"/>
    <p:sldId id="281" r:id="rId24"/>
    <p:sldId id="291" r:id="rId25"/>
    <p:sldId id="258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12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168-9FEE-6446-BEE3-FBBA7CECB8B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6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59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67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11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4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2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90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82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EAFB-FF23-C948-A850-372519055DA0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DA6C-9557-4248-A40D-08ED4CCA380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77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javascript:%20self.close();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Handläggning av obstetrisk blödning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Ove Karlsson</a:t>
            </a:r>
          </a:p>
          <a:p>
            <a:r>
              <a:rPr lang="sv-SE" dirty="0" smtClean="0"/>
              <a:t>Sahlgrenska Universitetssjukhuset</a:t>
            </a:r>
          </a:p>
          <a:p>
            <a:r>
              <a:rPr lang="sv-SE" dirty="0" smtClean="0"/>
              <a:t>Göteborg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82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~AUT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52400"/>
            <a:ext cx="61515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5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Atoni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445003" y="1600200"/>
            <a:ext cx="4682068" cy="452596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Oxytocin (</a:t>
            </a:r>
            <a:r>
              <a:rPr lang="sv-SE" dirty="0" err="1" smtClean="0"/>
              <a:t>Syntocinon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®)</a:t>
            </a:r>
            <a:endParaRPr lang="sv-SE" dirty="0" smtClean="0"/>
          </a:p>
          <a:p>
            <a:pPr lvl="1"/>
            <a:r>
              <a:rPr lang="sv-SE" dirty="0" smtClean="0"/>
              <a:t>Bolus</a:t>
            </a:r>
          </a:p>
          <a:p>
            <a:pPr lvl="1"/>
            <a:r>
              <a:rPr lang="sv-SE" dirty="0" smtClean="0"/>
              <a:t>Infusion</a:t>
            </a:r>
          </a:p>
          <a:p>
            <a:r>
              <a:rPr lang="sv-SE" dirty="0" smtClean="0"/>
              <a:t>Metylergometrin (</a:t>
            </a:r>
            <a:r>
              <a:rPr lang="sv-SE" dirty="0" err="1" smtClean="0"/>
              <a:t>Methergin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®)</a:t>
            </a:r>
            <a:endParaRPr lang="sv-SE" dirty="0" smtClean="0"/>
          </a:p>
          <a:p>
            <a:pPr lvl="1"/>
            <a:r>
              <a:rPr lang="sv-SE" dirty="0"/>
              <a:t>i</a:t>
            </a:r>
            <a:r>
              <a:rPr lang="sv-SE" dirty="0" smtClean="0"/>
              <a:t>v alt im</a:t>
            </a:r>
          </a:p>
          <a:p>
            <a:pPr lvl="1"/>
            <a:r>
              <a:rPr lang="sv-SE" dirty="0" smtClean="0"/>
              <a:t>Kan upprepas 4 ggr</a:t>
            </a:r>
          </a:p>
          <a:p>
            <a:r>
              <a:rPr lang="sv-SE" dirty="0" smtClean="0"/>
              <a:t>Karboprost (</a:t>
            </a:r>
            <a:r>
              <a:rPr lang="sv-SE" dirty="0" err="1" smtClean="0"/>
              <a:t>Prostinfenem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®)</a:t>
            </a:r>
            <a:endParaRPr lang="sv-SE" dirty="0" smtClean="0"/>
          </a:p>
          <a:p>
            <a:pPr lvl="1"/>
            <a:r>
              <a:rPr lang="sv-SE" dirty="0"/>
              <a:t>i</a:t>
            </a:r>
            <a:r>
              <a:rPr lang="sv-SE" dirty="0" smtClean="0"/>
              <a:t>m</a:t>
            </a:r>
          </a:p>
          <a:p>
            <a:pPr lvl="1"/>
            <a:r>
              <a:rPr lang="sv-SE" dirty="0" smtClean="0"/>
              <a:t>Kan upprepas 8 ggr</a:t>
            </a:r>
          </a:p>
          <a:p>
            <a:r>
              <a:rPr lang="sv-SE" dirty="0" smtClean="0"/>
              <a:t>Misoprostol (</a:t>
            </a:r>
            <a:r>
              <a:rPr lang="sv-SE" dirty="0" err="1" smtClean="0"/>
              <a:t>Cytotec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®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Rektalt</a:t>
            </a:r>
          </a:p>
          <a:p>
            <a:endParaRPr lang="sv-SE" dirty="0"/>
          </a:p>
        </p:txBody>
      </p:sp>
      <p:pic>
        <p:nvPicPr>
          <p:cNvPr id="8" name="Picture 4" descr="uterine_vessels_fig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24079"/>
            <a:ext cx="4032250" cy="33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9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212"/>
            <a:ext cx="6540500" cy="21971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70" y="2218312"/>
            <a:ext cx="8271701" cy="4250281"/>
          </a:xfrm>
          <a:prstGeom prst="rect">
            <a:avLst/>
          </a:prstGeom>
        </p:spPr>
      </p:pic>
      <p:sp>
        <p:nvSpPr>
          <p:cNvPr id="4" name="Rektangel med rundade hörn 3"/>
          <p:cNvSpPr/>
          <p:nvPr/>
        </p:nvSpPr>
        <p:spPr>
          <a:xfrm>
            <a:off x="5866675" y="2796870"/>
            <a:ext cx="2283165" cy="3356243"/>
          </a:xfrm>
          <a:prstGeom prst="roundRect">
            <a:avLst/>
          </a:prstGeom>
          <a:solidFill>
            <a:srgbClr val="FFFF00">
              <a:alpha val="1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42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Kirurgisk behandling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Kontroll placenta</a:t>
            </a:r>
          </a:p>
          <a:p>
            <a:r>
              <a:rPr lang="sv-SE" dirty="0" smtClean="0"/>
              <a:t>Exploration uterus</a:t>
            </a:r>
          </a:p>
          <a:p>
            <a:r>
              <a:rPr lang="sv-SE" dirty="0" smtClean="0"/>
              <a:t>Kontroll cervix och vagina</a:t>
            </a:r>
          </a:p>
          <a:p>
            <a:r>
              <a:rPr lang="sv-SE" dirty="0" smtClean="0"/>
              <a:t>Ballongtamponad</a:t>
            </a:r>
          </a:p>
          <a:p>
            <a:r>
              <a:rPr lang="sv-SE" dirty="0" smtClean="0"/>
              <a:t>Kompressionssutur enligt B-Lynch</a:t>
            </a:r>
          </a:p>
          <a:p>
            <a:r>
              <a:rPr lang="sv-SE" dirty="0" smtClean="0"/>
              <a:t>Hysterektomi</a:t>
            </a:r>
            <a:endParaRPr lang="sv-SE" dirty="0"/>
          </a:p>
        </p:txBody>
      </p:sp>
      <p:pic>
        <p:nvPicPr>
          <p:cNvPr id="4" name="Picture 3" descr="Ny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31" y="4473237"/>
            <a:ext cx="3034586" cy="22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1853" y="1483196"/>
            <a:ext cx="1972370" cy="26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v-SE" dirty="0" smtClean="0"/>
              <a:t>Under graviditet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Faktorer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sv-SE" dirty="0" smtClean="0"/>
          </a:p>
          <a:p>
            <a:pPr lvl="1"/>
            <a:r>
              <a:rPr lang="sv-SE" dirty="0" smtClean="0"/>
              <a:t>Fibrinogen</a:t>
            </a:r>
          </a:p>
          <a:p>
            <a:pPr lvl="1"/>
            <a:r>
              <a:rPr lang="sv-SE" dirty="0" smtClean="0"/>
              <a:t>Faktor VII, VIII, X, XII</a:t>
            </a:r>
          </a:p>
          <a:p>
            <a:pPr lvl="1"/>
            <a:r>
              <a:rPr lang="sv-SE" dirty="0" err="1" smtClean="0"/>
              <a:t>vWF</a:t>
            </a: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v-SE" dirty="0" smtClean="0"/>
              <a:t>Faktorer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sv-SE" dirty="0" smtClean="0"/>
          </a:p>
          <a:p>
            <a:pPr lvl="1"/>
            <a:r>
              <a:rPr lang="sv-SE" dirty="0" smtClean="0"/>
              <a:t>Faktor XI</a:t>
            </a:r>
            <a:r>
              <a:rPr lang="sv-SE" dirty="0"/>
              <a:t> </a:t>
            </a:r>
            <a:r>
              <a:rPr lang="sv-SE" dirty="0" smtClean="0"/>
              <a:t>och XIII</a:t>
            </a:r>
          </a:p>
          <a:p>
            <a:pPr lvl="1"/>
            <a:r>
              <a:rPr lang="sv-SE" dirty="0" smtClean="0"/>
              <a:t>Protein S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sv-SE" dirty="0" smtClean="0"/>
              <a:t>Faktorer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sv-SE" dirty="0" smtClean="0"/>
          </a:p>
          <a:p>
            <a:pPr lvl="1"/>
            <a:r>
              <a:rPr lang="sv-SE" dirty="0" smtClean="0"/>
              <a:t>Protein C</a:t>
            </a:r>
          </a:p>
          <a:p>
            <a:pPr lvl="1"/>
            <a:r>
              <a:rPr lang="sv-SE" dirty="0" smtClean="0"/>
              <a:t>Antitrombin </a:t>
            </a:r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err="1" smtClean="0"/>
              <a:t>Fibrinolysen</a:t>
            </a:r>
            <a:r>
              <a:rPr lang="sv-SE" dirty="0" smtClean="0"/>
              <a:t>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sv-SE" dirty="0" smtClean="0"/>
          </a:p>
          <a:p>
            <a:pPr lvl="1"/>
            <a:r>
              <a:rPr lang="sv-SE" dirty="0" err="1" smtClean="0"/>
              <a:t>Plasminogen</a:t>
            </a:r>
            <a:r>
              <a:rPr lang="sv-SE" dirty="0" smtClean="0"/>
              <a:t>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sv-SE" dirty="0"/>
          </a:p>
          <a:p>
            <a:pPr lvl="1"/>
            <a:r>
              <a:rPr lang="sv-SE" dirty="0" smtClean="0"/>
              <a:t>PAI-1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</a:t>
            </a:r>
            <a:endParaRPr lang="sv-SE" dirty="0" smtClean="0"/>
          </a:p>
          <a:p>
            <a:pPr lvl="1"/>
            <a:r>
              <a:rPr lang="sv-SE" dirty="0" smtClean="0"/>
              <a:t>PAI-2 </a:t>
            </a:r>
            <a:r>
              <a:rPr lang="sv-SE" dirty="0" smtClean="0">
                <a:latin typeface="Wingdings"/>
                <a:ea typeface="Wingdings"/>
                <a:cs typeface="Wingdings"/>
                <a:sym typeface="Wingdings"/>
              </a:rPr>
              <a:t>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20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Mål för behandling under pågående blödning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Hb						</a:t>
            </a: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&gt; 90 g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/l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TPK						</a:t>
            </a: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&gt; 100 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x 10</a:t>
            </a:r>
            <a:r>
              <a:rPr lang="sv-SE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9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/l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PK						&lt; </a:t>
            </a: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1,5</a:t>
            </a:r>
            <a:endParaRPr lang="sv-SE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APTT					normal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Fibrinogen			&gt; </a:t>
            </a: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2,0-2,5 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g/l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Temp					&gt; </a:t>
            </a: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36,5 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°C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pH						&gt; 7,2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err="1">
                <a:latin typeface="Calibri" charset="0"/>
                <a:ea typeface="ＭＳ Ｐゴシック" charset="0"/>
                <a:cs typeface="ＭＳ Ｐゴシック" charset="0"/>
              </a:rPr>
              <a:t>Jonicerat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 Ca			&gt;1,0</a:t>
            </a:r>
          </a:p>
          <a:p>
            <a:pPr>
              <a:lnSpc>
                <a:spcPct val="90000"/>
              </a:lnSpc>
            </a:pP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Blodtransfusion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Blödning &lt; ½ blodvolym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och blödning avstannar</a:t>
            </a:r>
          </a:p>
          <a:p>
            <a:endParaRPr lang="sv-SE" dirty="0" smtClean="0"/>
          </a:p>
          <a:p>
            <a:r>
              <a:rPr lang="sv-SE" dirty="0" smtClean="0"/>
              <a:t>Transfundera</a:t>
            </a:r>
          </a:p>
          <a:p>
            <a:pPr lvl="1"/>
            <a:r>
              <a:rPr lang="sv-SE" dirty="0" smtClean="0"/>
              <a:t>Så lite som möjligt</a:t>
            </a:r>
          </a:p>
          <a:p>
            <a:pPr lvl="1"/>
            <a:r>
              <a:rPr lang="sv-SE" dirty="0" err="1" smtClean="0"/>
              <a:t>Erytrocytkoncentrat</a:t>
            </a:r>
            <a:endParaRPr lang="sv-SE" dirty="0" smtClean="0"/>
          </a:p>
          <a:p>
            <a:pPr lvl="1"/>
            <a:r>
              <a:rPr lang="sv-SE" dirty="0" smtClean="0"/>
              <a:t>Kolloid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Blödning &gt; ½ blodvolym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och blödning pågår</a:t>
            </a:r>
            <a:endParaRPr lang="sv-SE" dirty="0">
              <a:solidFill>
                <a:srgbClr val="FF0000"/>
              </a:solidFill>
            </a:endParaRPr>
          </a:p>
          <a:p>
            <a:endParaRPr lang="sv-SE" dirty="0" smtClean="0"/>
          </a:p>
          <a:p>
            <a:r>
              <a:rPr lang="sv-SE" dirty="0" smtClean="0"/>
              <a:t>Transfundera</a:t>
            </a:r>
          </a:p>
          <a:p>
            <a:pPr lvl="1"/>
            <a:r>
              <a:rPr lang="sv-SE" sz="2000" dirty="0" smtClean="0"/>
              <a:t>Blod/plasma/trombocyter</a:t>
            </a:r>
          </a:p>
          <a:p>
            <a:pPr lvl="1"/>
            <a:r>
              <a:rPr lang="sv-SE" sz="3600" dirty="0" smtClean="0"/>
              <a:t>4:4:1</a:t>
            </a:r>
          </a:p>
          <a:p>
            <a:pPr lvl="1"/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64277" y="1624883"/>
            <a:ext cx="521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Bedöm om blödning kommer att:</a:t>
            </a:r>
          </a:p>
        </p:txBody>
      </p:sp>
    </p:spTree>
    <p:extLst>
      <p:ext uri="{BB962C8B-B14F-4D97-AF65-F5344CB8AC3E}">
        <p14:creationId xmlns:p14="http://schemas.microsoft.com/office/powerpoint/2010/main" val="30540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465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Vid fortsatt stor pågående blödning med </a:t>
            </a:r>
            <a:r>
              <a:rPr lang="sv-SE" dirty="0" err="1" smtClean="0"/>
              <a:t>hemostasrubbning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09597" y="1600200"/>
            <a:ext cx="8229600" cy="4525963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Blod/Plasma/Trombocyter 4/4/1</a:t>
            </a:r>
          </a:p>
          <a:p>
            <a:r>
              <a:rPr lang="sv-SE" dirty="0"/>
              <a:t>Tranexamsyra (</a:t>
            </a:r>
            <a:r>
              <a:rPr lang="sv-SE" dirty="0" err="1"/>
              <a:t>Cyklokapron</a:t>
            </a:r>
            <a:r>
              <a:rPr lang="sv-SE" dirty="0"/>
              <a:t>®) 2 g iv</a:t>
            </a:r>
          </a:p>
          <a:p>
            <a:r>
              <a:rPr lang="sv-SE" dirty="0"/>
              <a:t>Fibrinogen (</a:t>
            </a:r>
            <a:r>
              <a:rPr lang="sv-SE" dirty="0" err="1"/>
              <a:t>Riastap</a:t>
            </a:r>
            <a:r>
              <a:rPr lang="sv-SE" dirty="0"/>
              <a:t>®) </a:t>
            </a:r>
            <a:r>
              <a:rPr lang="sv-SE" dirty="0" smtClean="0"/>
              <a:t>4 </a:t>
            </a:r>
            <a:r>
              <a:rPr lang="sv-SE" dirty="0"/>
              <a:t>g iv</a:t>
            </a:r>
          </a:p>
          <a:p>
            <a:r>
              <a:rPr lang="sv-SE" dirty="0" smtClean="0"/>
              <a:t>Allt samtidigt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94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3" y="1246375"/>
            <a:ext cx="8806361" cy="43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68" y="110064"/>
            <a:ext cx="6855688" cy="6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sv-SE" sz="3600" b="1">
                <a:solidFill>
                  <a:schemeClr val="accent1"/>
                </a:solidFill>
                <a:latin typeface="Calibri" charset="0"/>
              </a:rPr>
              <a:t>Cirkulation vid partus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84370" y="1628775"/>
            <a:ext cx="6769100" cy="1941336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 dirty="0">
                <a:latin typeface="Calibri" charset="0"/>
              </a:rPr>
              <a:t>			</a:t>
            </a:r>
            <a:r>
              <a:rPr lang="sv-SE" sz="2400" dirty="0">
                <a:latin typeface="Calibri" charset="0"/>
              </a:rPr>
              <a:t>Blodflöde uterus </a:t>
            </a:r>
            <a:r>
              <a:rPr lang="sv-SE" sz="2400" b="1" dirty="0">
                <a:solidFill>
                  <a:srgbClr val="3333CC"/>
                </a:solidFill>
                <a:latin typeface="Calibri" charset="0"/>
              </a:rPr>
              <a:t>700 ml /min</a:t>
            </a:r>
          </a:p>
          <a:p>
            <a:pPr eaLnBrk="1" hangingPunct="1">
              <a:buFont typeface="Wingdings" charset="0"/>
              <a:buNone/>
            </a:pPr>
            <a:r>
              <a:rPr lang="sv-SE" sz="2400" dirty="0">
                <a:latin typeface="Calibri" charset="0"/>
              </a:rPr>
              <a:t>			Placentabädd arteriell blödning</a:t>
            </a:r>
          </a:p>
          <a:p>
            <a:pPr eaLnBrk="1" hangingPunct="1">
              <a:buFont typeface="Wingdings" charset="0"/>
              <a:buNone/>
            </a:pPr>
            <a:r>
              <a:rPr lang="sv-SE" sz="2400" dirty="0">
                <a:latin typeface="Calibri" charset="0"/>
              </a:rPr>
              <a:t>			Vid atoni tändsticksvida artärer</a:t>
            </a:r>
            <a:r>
              <a:rPr lang="sv-SE" sz="2400" dirty="0" smtClean="0">
                <a:latin typeface="Calibri" charset="0"/>
              </a:rPr>
              <a:t>!</a:t>
            </a:r>
            <a:endParaRPr lang="sv-SE" sz="2400" dirty="0">
              <a:latin typeface="Calibri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1800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2057"/>
          <p:cNvSpPr txBox="1">
            <a:spLocks noChangeArrowheads="1"/>
          </p:cNvSpPr>
          <p:nvPr/>
        </p:nvSpPr>
        <p:spPr bwMode="auto">
          <a:xfrm>
            <a:off x="488428" y="3789363"/>
            <a:ext cx="63373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3200" dirty="0">
                <a:solidFill>
                  <a:srgbClr val="FF3300"/>
                </a:solidFill>
                <a:latin typeface="Calibri" charset="0"/>
              </a:rPr>
              <a:t>5 minuters blödning</a:t>
            </a:r>
            <a:r>
              <a:rPr lang="sv-SE" sz="2400" dirty="0">
                <a:solidFill>
                  <a:srgbClr val="FF3300"/>
                </a:solidFill>
                <a:latin typeface="Calibri" charset="0"/>
              </a:rPr>
              <a:t> </a:t>
            </a:r>
            <a:r>
              <a:rPr lang="sv-SE" sz="2400" dirty="0">
                <a:latin typeface="Calibri" charset="0"/>
              </a:rPr>
              <a:t>utan uteruskontraktion</a:t>
            </a:r>
          </a:p>
        </p:txBody>
      </p:sp>
      <p:pic>
        <p:nvPicPr>
          <p:cNvPr id="17414" name="Picture 2051" descr="bxp163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086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050" descr="1083-04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" y="4652963"/>
            <a:ext cx="1368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052" descr="1083-0400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11" y="4724400"/>
            <a:ext cx="1296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052" descr="1083-0400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0" y="4724400"/>
            <a:ext cx="12969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54" descr="1083-0400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77861"/>
            <a:ext cx="1008063" cy="795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1455738" y="575310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400" b="1">
                <a:solidFill>
                  <a:srgbClr val="FF0000"/>
                </a:solidFill>
              </a:rPr>
              <a:t>3500 ml</a:t>
            </a:r>
          </a:p>
        </p:txBody>
      </p:sp>
    </p:spTree>
    <p:extLst>
      <p:ext uri="{BB962C8B-B14F-4D97-AF65-F5344CB8AC3E}">
        <p14:creationId xmlns:p14="http://schemas.microsoft.com/office/powerpoint/2010/main" val="227359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3" y="96707"/>
            <a:ext cx="8331264" cy="67208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55805" y="265550"/>
            <a:ext cx="1266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Trombocyter</a:t>
            </a: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7366000" y="242463"/>
            <a:ext cx="107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Fibrinogen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5403274" y="3359730"/>
            <a:ext cx="1200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Antitrombin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95592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Anestesi och postpartum blödning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Regional anestesi</a:t>
            </a:r>
          </a:p>
          <a:p>
            <a:endParaRPr lang="sv-SE" dirty="0"/>
          </a:p>
          <a:p>
            <a:r>
              <a:rPr lang="sv-SE" dirty="0" smtClean="0"/>
              <a:t>Mindre blödning</a:t>
            </a:r>
          </a:p>
          <a:p>
            <a:r>
              <a:rPr lang="sv-SE" dirty="0" smtClean="0"/>
              <a:t>Mindre transfusioner</a:t>
            </a:r>
          </a:p>
          <a:p>
            <a:r>
              <a:rPr lang="sv-SE" dirty="0" smtClean="0"/>
              <a:t>Mindre mortalitet</a:t>
            </a:r>
          </a:p>
          <a:p>
            <a:r>
              <a:rPr lang="sv-SE" dirty="0" smtClean="0"/>
              <a:t>Mindre morbiditet</a:t>
            </a:r>
          </a:p>
          <a:p>
            <a:endParaRPr lang="sv-SE" dirty="0" smtClean="0"/>
          </a:p>
          <a:p>
            <a:r>
              <a:rPr lang="sv-SE" dirty="0" smtClean="0"/>
              <a:t>Kontraindikation</a:t>
            </a:r>
          </a:p>
          <a:p>
            <a:pPr lvl="1"/>
            <a:r>
              <a:rPr lang="sv-SE" dirty="0" smtClean="0"/>
              <a:t>Stor pågående blödning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Generell anestesi</a:t>
            </a:r>
          </a:p>
          <a:p>
            <a:endParaRPr lang="sv-SE" dirty="0"/>
          </a:p>
          <a:p>
            <a:r>
              <a:rPr lang="sv-SE" dirty="0" smtClean="0"/>
              <a:t>Mer blödning</a:t>
            </a:r>
          </a:p>
          <a:p>
            <a:r>
              <a:rPr lang="sv-SE" dirty="0" smtClean="0"/>
              <a:t>Mer transfusioner</a:t>
            </a:r>
          </a:p>
          <a:p>
            <a:r>
              <a:rPr lang="sv-SE" dirty="0" smtClean="0"/>
              <a:t>Ökad mortalitet</a:t>
            </a:r>
          </a:p>
          <a:p>
            <a:r>
              <a:rPr lang="sv-SE" dirty="0" smtClean="0"/>
              <a:t>Ökad morbiditet</a:t>
            </a:r>
          </a:p>
          <a:p>
            <a:endParaRPr lang="sv-SE" dirty="0" smtClean="0"/>
          </a:p>
          <a:p>
            <a:r>
              <a:rPr lang="sv-SE" dirty="0" smtClean="0"/>
              <a:t>Indikation</a:t>
            </a:r>
          </a:p>
          <a:p>
            <a:pPr lvl="1"/>
            <a:r>
              <a:rPr lang="sv-SE" dirty="0" smtClean="0"/>
              <a:t>Stor pågående blödning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0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lite mer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0797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/>
              <a:t>Vid behov</a:t>
            </a:r>
          </a:p>
          <a:p>
            <a:r>
              <a:rPr lang="sv-SE" dirty="0" smtClean="0"/>
              <a:t>Inj Calcium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Man kan fundera på</a:t>
            </a:r>
          </a:p>
          <a:p>
            <a:r>
              <a:rPr lang="sv-SE" dirty="0"/>
              <a:t>Rekombinant faktor </a:t>
            </a:r>
            <a:r>
              <a:rPr lang="sv-SE" dirty="0" smtClean="0"/>
              <a:t>VIIa (</a:t>
            </a:r>
            <a:r>
              <a:rPr lang="sv-SE" dirty="0" err="1" smtClean="0"/>
              <a:t>Novoseven</a:t>
            </a:r>
            <a:r>
              <a:rPr lang="sv-SE" dirty="0" smtClean="0"/>
              <a:t>®)</a:t>
            </a:r>
            <a:endParaRPr lang="sv-SE" dirty="0"/>
          </a:p>
          <a:p>
            <a:r>
              <a:rPr lang="sv-SE" dirty="0" smtClean="0"/>
              <a:t>Inj Desmopressin (</a:t>
            </a:r>
            <a:r>
              <a:rPr lang="sv-SE" dirty="0" err="1" smtClean="0"/>
              <a:t>Octostim</a:t>
            </a:r>
            <a:r>
              <a:rPr lang="sv-SE" dirty="0" smtClean="0"/>
              <a:t>®)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Efter blödning avstannat</a:t>
            </a:r>
          </a:p>
          <a:p>
            <a:r>
              <a:rPr lang="sv-SE" dirty="0" err="1" smtClean="0"/>
              <a:t>Antitrombinkoncentrat</a:t>
            </a:r>
            <a:endParaRPr lang="sv-SE" dirty="0" smtClean="0"/>
          </a:p>
          <a:p>
            <a:r>
              <a:rPr lang="sv-SE" dirty="0" smtClean="0"/>
              <a:t>Trombosprofylax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449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216" y="2924175"/>
            <a:ext cx="3143884" cy="3463352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lite annat…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 smtClean="0"/>
              <a:t>Cellsaver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Radiologisk intervention</a:t>
            </a:r>
            <a:endParaRPr lang="sv-SE" dirty="0"/>
          </a:p>
        </p:txBody>
      </p:sp>
      <p:pic>
        <p:nvPicPr>
          <p:cNvPr id="9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4" y="2926812"/>
            <a:ext cx="2549444" cy="34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3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40" y="242630"/>
            <a:ext cx="6286500" cy="28829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00" y="3284354"/>
            <a:ext cx="6680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96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96173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908787" y="6333072"/>
            <a:ext cx="20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Sanna Nygren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74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02630"/>
              </p:ext>
            </p:extLst>
          </p:nvPr>
        </p:nvGraphicFramePr>
        <p:xfrm>
          <a:off x="0" y="752450"/>
          <a:ext cx="13409171" cy="547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kument" r:id="rId4" imgW="5905500" imgH="2413000" progId="Word.Document.12">
                  <p:embed/>
                </p:oleObj>
              </mc:Choice>
              <mc:Fallback>
                <p:oleObj name="Dokument" r:id="rId4" imgW="59055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52450"/>
                        <a:ext cx="13409171" cy="547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8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sv-SE" sz="3600" b="1">
                <a:solidFill>
                  <a:schemeClr val="accent1"/>
                </a:solidFill>
                <a:latin typeface="Calibri" charset="0"/>
              </a:rPr>
              <a:t>Accreta incidens</a:t>
            </a:r>
          </a:p>
        </p:txBody>
      </p:sp>
      <p:sp>
        <p:nvSpPr>
          <p:cNvPr id="5125" name="textruta 4"/>
          <p:cNvSpPr txBox="1">
            <a:spLocks noChangeArrowheads="1"/>
          </p:cNvSpPr>
          <p:nvPr/>
        </p:nvSpPr>
        <p:spPr bwMode="auto">
          <a:xfrm>
            <a:off x="7236333" y="6301315"/>
            <a:ext cx="168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dirty="0">
                <a:latin typeface="Calibri" charset="0"/>
              </a:rPr>
              <a:t>Silver RM, </a:t>
            </a:r>
            <a:r>
              <a:rPr lang="sv-SE" dirty="0" smtClean="0">
                <a:latin typeface="Calibri" charset="0"/>
              </a:rPr>
              <a:t>2006</a:t>
            </a:r>
            <a:endParaRPr lang="sv-SE" dirty="0">
              <a:latin typeface="Calibri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81441"/>
              </p:ext>
            </p:extLst>
          </p:nvPr>
        </p:nvGraphicFramePr>
        <p:xfrm>
          <a:off x="681038" y="1266825"/>
          <a:ext cx="7697787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iagram" r:id="rId3" imgW="6648291" imgH="4343349" progId="MSGraph.Chart.8">
                  <p:embed followColorScheme="full"/>
                </p:oleObj>
              </mc:Choice>
              <mc:Fallback>
                <p:oleObj name="Diagram" r:id="rId3" imgW="6648291" imgH="43433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66825"/>
                        <a:ext cx="7697787" cy="503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50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CMACE 2011 “Saving mothers’ lives”</a:t>
            </a:r>
            <a:b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Top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10 Recommendations 2006-8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52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endParaRPr lang="en-GB" sz="27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 smtClean="0">
                <a:latin typeface="Calibri" charset="0"/>
                <a:ea typeface="ＭＳ Ｐゴシック" charset="0"/>
                <a:cs typeface="ＭＳ Ｐゴシック" charset="0"/>
              </a:rPr>
              <a:t>Pre</a:t>
            </a: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-conception </a:t>
            </a:r>
            <a:r>
              <a:rPr lang="en-GB" sz="2700" dirty="0" smtClean="0">
                <a:latin typeface="Calibri" charset="0"/>
                <a:ea typeface="ＭＳ Ｐゴシック" charset="0"/>
                <a:cs typeface="ＭＳ Ｐゴシック" charset="0"/>
              </a:rPr>
              <a:t>counselling</a:t>
            </a:r>
            <a:endParaRPr lang="en-GB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Interpretation services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Communication &amp; referral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Multidisciplinary specialist </a:t>
            </a:r>
            <a:r>
              <a:rPr lang="en-GB" sz="2700" dirty="0" smtClean="0">
                <a:latin typeface="Calibri" charset="0"/>
                <a:ea typeface="ＭＳ Ｐゴシック" charset="0"/>
                <a:cs typeface="ＭＳ Ｐゴシック" charset="0"/>
              </a:rPr>
              <a:t>care</a:t>
            </a:r>
            <a:endParaRPr lang="en-GB" sz="1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BACK TO BASICS: Clinical skills and training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Recognising and managing sick women</a:t>
            </a:r>
            <a:endParaRPr lang="en-GB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Treat systolic HT 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Sepsis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Incident </a:t>
            </a:r>
            <a:r>
              <a:rPr lang="en-GB" sz="2700" dirty="0" smtClean="0">
                <a:latin typeface="Calibri" charset="0"/>
                <a:ea typeface="ＭＳ Ｐゴシック" charset="0"/>
                <a:cs typeface="ＭＳ Ｐゴシック" charset="0"/>
              </a:rPr>
              <a:t>reporting</a:t>
            </a:r>
            <a:endParaRPr lang="en-GB" sz="1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sz="2700" dirty="0">
                <a:latin typeface="Calibri" charset="0"/>
                <a:ea typeface="ＭＳ Ｐゴシック" charset="0"/>
                <a:cs typeface="ＭＳ Ｐゴシック" charset="0"/>
              </a:rPr>
              <a:t>Pathology</a:t>
            </a:r>
          </a:p>
          <a:p>
            <a:pPr marL="514350" indent="-514350" eaLnBrk="1" hangingPunct="1">
              <a:lnSpc>
                <a:spcPct val="80000"/>
              </a:lnSpc>
            </a:pPr>
            <a:endParaRPr lang="en-GB" sz="27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06563"/>
            <a:ext cx="16303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0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Specific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recommendation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postpartum </a:t>
            </a:r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haemorrhage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>
          <a:xfrm>
            <a:off x="80645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All units should have protocol….</a:t>
            </a:r>
          </a:p>
          <a:p>
            <a:pPr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Senior multidisciplinary team</a:t>
            </a:r>
          </a:p>
          <a:p>
            <a:pPr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All women who have had a previous caesarean section must have their placental site determined.</a:t>
            </a:r>
          </a:p>
          <a:p>
            <a:pPr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Women after caesarean section</a:t>
            </a:r>
          </a:p>
          <a:p>
            <a:pPr lvl="1"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</a:rPr>
              <a:t>Pulse and bloodpressure regular</a:t>
            </a:r>
          </a:p>
          <a:p>
            <a:pPr lvl="1"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</a:rPr>
              <a:t>MEOWS for 24 hours</a:t>
            </a:r>
          </a:p>
          <a:p>
            <a:pPr>
              <a:lnSpc>
                <a:spcPct val="90000"/>
              </a:lnSpc>
            </a:pP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04513"/>
            <a:ext cx="16303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>
                <a:latin typeface="Calibri" charset="0"/>
                <a:ea typeface="ＭＳ Ｐゴシック" charset="0"/>
                <a:cs typeface="ＭＳ Ｐゴシック" charset="0"/>
              </a:rPr>
              <a:t>Behandling av stor postpartum blödning</a:t>
            </a:r>
          </a:p>
        </p:txBody>
      </p:sp>
      <p:sp>
        <p:nvSpPr>
          <p:cNvPr id="21507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Calibri" charset="0"/>
              <a:buAutoNum type="arabicPeriod"/>
            </a:pP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Profylax mot stor blödning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Initial behandling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Farmakologisk behandling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Kirurgisk behandling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Hemostas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Anestesi</a:t>
            </a:r>
          </a:p>
          <a:p>
            <a:pPr marL="609600" indent="-609600" eaLnBrk="1" hangingPunct="1">
              <a:buFont typeface="Calibri" charset="0"/>
              <a:buAutoNum type="arabicPeriod"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0914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Initial behandling</a:t>
            </a:r>
          </a:p>
        </p:txBody>
      </p:sp>
      <p:sp>
        <p:nvSpPr>
          <p:cNvPr id="22531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endParaRPr lang="sv-SE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sv-SE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Aortakompression</a:t>
            </a:r>
          </a:p>
          <a:p>
            <a:pPr>
              <a:lnSpc>
                <a:spcPct val="70000"/>
              </a:lnSpc>
            </a:pP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Alt bimanuell uterus kompression</a:t>
            </a:r>
          </a:p>
          <a:p>
            <a:pPr>
              <a:lnSpc>
                <a:spcPct val="70000"/>
              </a:lnSpc>
            </a:pP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Tillkalla personal</a:t>
            </a:r>
          </a:p>
          <a:p>
            <a:pPr>
              <a:lnSpc>
                <a:spcPct val="70000"/>
              </a:lnSpc>
            </a:pP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Sänk huvudända och ge syrgas 5-10 L/</a:t>
            </a: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endParaRPr lang="sv-SE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Blodtryck </a:t>
            </a: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och puls</a:t>
            </a:r>
          </a:p>
          <a:p>
            <a:pPr eaLnBrk="1" hangingPunct="1">
              <a:lnSpc>
                <a:spcPct val="70000"/>
              </a:lnSpc>
            </a:pP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2 grova nålar, Hb och </a:t>
            </a:r>
            <a:r>
              <a:rPr lang="sv-SE" sz="2600" dirty="0" err="1">
                <a:latin typeface="Calibri" charset="0"/>
                <a:ea typeface="ＭＳ Ｐゴシック" charset="0"/>
                <a:cs typeface="ＭＳ Ｐゴシック" charset="0"/>
              </a:rPr>
              <a:t>bastest</a:t>
            </a:r>
            <a:endParaRPr lang="sv-SE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Varma vätskor</a:t>
            </a:r>
          </a:p>
          <a:p>
            <a:pPr lvl="2" eaLnBrk="1" hangingPunct="1">
              <a:lnSpc>
                <a:spcPct val="70000"/>
              </a:lnSpc>
            </a:pPr>
            <a:r>
              <a:rPr lang="sv-SE" sz="2000" dirty="0">
                <a:latin typeface="Calibri" charset="0"/>
                <a:ea typeface="ＭＳ Ｐゴシック" charset="0"/>
              </a:rPr>
              <a:t>Ringeracetat (försiktighet &gt; 2000 ml)</a:t>
            </a:r>
          </a:p>
          <a:p>
            <a:pPr lvl="2" eaLnBrk="1" hangingPunct="1">
              <a:lnSpc>
                <a:spcPct val="70000"/>
              </a:lnSpc>
            </a:pPr>
            <a:r>
              <a:rPr lang="sv-SE" sz="2000" dirty="0">
                <a:latin typeface="Calibri" charset="0"/>
                <a:ea typeface="ＭＳ Ｐゴシック" charset="0"/>
              </a:rPr>
              <a:t>Kolloid (max 1000ml)</a:t>
            </a:r>
          </a:p>
          <a:p>
            <a:pPr lvl="2" eaLnBrk="1" hangingPunct="1">
              <a:lnSpc>
                <a:spcPct val="70000"/>
              </a:lnSpc>
            </a:pPr>
            <a:r>
              <a:rPr lang="sv-SE" sz="2000" dirty="0" smtClean="0">
                <a:latin typeface="Calibri" charset="0"/>
                <a:ea typeface="ＭＳ Ｐゴシック" charset="0"/>
              </a:rPr>
              <a:t>Risk </a:t>
            </a:r>
            <a:r>
              <a:rPr lang="sv-SE" sz="2000" dirty="0" err="1">
                <a:latin typeface="Calibri" charset="0"/>
                <a:ea typeface="ＭＳ Ｐゴシック" charset="0"/>
              </a:rPr>
              <a:t>spädningskoagulopati</a:t>
            </a:r>
            <a:endParaRPr lang="sv-SE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KAD</a:t>
            </a:r>
          </a:p>
          <a:p>
            <a:pPr eaLnBrk="1" hangingPunct="1">
              <a:lnSpc>
                <a:spcPct val="70000"/>
              </a:lnSpc>
            </a:pPr>
            <a:r>
              <a:rPr lang="sv-SE" sz="2600" dirty="0">
                <a:latin typeface="Calibri" charset="0"/>
                <a:ea typeface="ＭＳ Ｐゴシック" charset="0"/>
                <a:cs typeface="ＭＳ Ｐゴシック" charset="0"/>
              </a:rPr>
              <a:t>Håll patient </a:t>
            </a: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varm</a:t>
            </a:r>
          </a:p>
          <a:p>
            <a:pPr eaLnBrk="1" hangingPunct="1">
              <a:lnSpc>
                <a:spcPct val="70000"/>
              </a:lnSpc>
            </a:pP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Inj Tranexamsyra (</a:t>
            </a:r>
            <a:r>
              <a:rPr lang="sv-SE" sz="2600" dirty="0" err="1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sv-SE" sz="2600" dirty="0" err="1" smtClean="0">
                <a:latin typeface="Calibri" charset="0"/>
                <a:ea typeface="ＭＳ Ｐゴシック" charset="0"/>
                <a:cs typeface="ＭＳ Ｐゴシック" charset="0"/>
              </a:rPr>
              <a:t>yklokapron</a:t>
            </a:r>
            <a:r>
              <a:rPr lang="sv-SE" sz="2600" dirty="0" smtClean="0">
                <a:latin typeface="Calibri" charset="0"/>
                <a:ea typeface="ＭＳ Ｐゴシック" charset="0"/>
                <a:cs typeface="ＭＳ Ｐゴシック" charset="0"/>
              </a:rPr>
              <a:t>®) 2 g iv</a:t>
            </a:r>
            <a:endParaRPr lang="sv-SE" sz="2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433</Words>
  <Application>Microsoft Macintosh PowerPoint</Application>
  <PresentationFormat>Bildspel på skärmen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Office-tema</vt:lpstr>
      <vt:lpstr>Dokument</vt:lpstr>
      <vt:lpstr>Diagram</vt:lpstr>
      <vt:lpstr>Handläggning av obstetrisk blödning</vt:lpstr>
      <vt:lpstr>Cirkulation vid partus</vt:lpstr>
      <vt:lpstr>PowerPoint-presentation</vt:lpstr>
      <vt:lpstr>PowerPoint-presentation</vt:lpstr>
      <vt:lpstr>Accreta incidens</vt:lpstr>
      <vt:lpstr>CMACE 2011 “Saving mothers’ lives” Top 10 Recommendations 2006-8</vt:lpstr>
      <vt:lpstr>Specific recommendation postpartum haemorrhage</vt:lpstr>
      <vt:lpstr>Behandling av stor postpartum blödning</vt:lpstr>
      <vt:lpstr>Initial behandling</vt:lpstr>
      <vt:lpstr>PowerPoint-presentation</vt:lpstr>
      <vt:lpstr>Atoni</vt:lpstr>
      <vt:lpstr>PowerPoint-presentation</vt:lpstr>
      <vt:lpstr>Kirurgisk behandling</vt:lpstr>
      <vt:lpstr>Under graviditet</vt:lpstr>
      <vt:lpstr>Mål för behandling under pågående blödning</vt:lpstr>
      <vt:lpstr>Blodtransfusion</vt:lpstr>
      <vt:lpstr>Vid fortsatt stor pågående blödning med hemostasrubbning</vt:lpstr>
      <vt:lpstr>PowerPoint-presentation</vt:lpstr>
      <vt:lpstr>PowerPoint-presentation</vt:lpstr>
      <vt:lpstr>PowerPoint-presentation</vt:lpstr>
      <vt:lpstr>Anestesi och postpartum blödning</vt:lpstr>
      <vt:lpstr>Och lite mer</vt:lpstr>
      <vt:lpstr>Och lite annat…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Handläggning av allvarlig blödning</dc:title>
  <dc:creator>Ove Karlsson</dc:creator>
  <cp:lastModifiedBy>Ove Karlsson</cp:lastModifiedBy>
  <cp:revision>38</cp:revision>
  <dcterms:created xsi:type="dcterms:W3CDTF">2013-09-08T19:12:02Z</dcterms:created>
  <dcterms:modified xsi:type="dcterms:W3CDTF">2013-09-17T09:36:01Z</dcterms:modified>
</cp:coreProperties>
</file>